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330" r:id="rId2"/>
    <p:sldId id="291" r:id="rId3"/>
    <p:sldId id="352" r:id="rId4"/>
    <p:sldId id="334" r:id="rId5"/>
    <p:sldId id="346" r:id="rId6"/>
    <p:sldId id="348" r:id="rId7"/>
    <p:sldId id="347" r:id="rId8"/>
    <p:sldId id="350" r:id="rId9"/>
    <p:sldId id="341" r:id="rId10"/>
    <p:sldId id="338" r:id="rId11"/>
    <p:sldId id="332" r:id="rId12"/>
    <p:sldId id="349" r:id="rId13"/>
  </p:sldIdLst>
  <p:sldSz cx="12192000" cy="6858000"/>
  <p:notesSz cx="9928225" cy="67976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53D3713A-9AF4-40C2-B4EE-5C52EA0D06D7}">
          <p14:sldIdLst>
            <p14:sldId id="330"/>
            <p14:sldId id="291"/>
            <p14:sldId id="352"/>
            <p14:sldId id="334"/>
            <p14:sldId id="346"/>
            <p14:sldId id="348"/>
            <p14:sldId id="347"/>
            <p14:sldId id="350"/>
            <p14:sldId id="341"/>
            <p14:sldId id="338"/>
            <p14:sldId id="332"/>
            <p14:sldId id="34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9F0"/>
    <a:srgbClr val="D2DCE5"/>
    <a:srgbClr val="008000"/>
    <a:srgbClr val="FF9900"/>
    <a:srgbClr val="4244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4" autoAdjust="0"/>
    <p:restoredTop sz="95805" autoAdjust="0"/>
  </p:normalViewPr>
  <p:slideViewPr>
    <p:cSldViewPr snapToGrid="0">
      <p:cViewPr varScale="1">
        <p:scale>
          <a:sx n="84" d="100"/>
          <a:sy n="84" d="100"/>
        </p:scale>
        <p:origin x="96" y="1314"/>
      </p:cViewPr>
      <p:guideLst>
        <p:guide orient="horz" pos="2137"/>
        <p:guide pos="38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95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3700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18A1D3-F4BD-4379-90FD-B73564190B70}" type="datetimeFigureOut">
              <a:rPr lang="ko-KR" altLang="en-US" smtClean="0"/>
              <a:t>2026-09-10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3" y="6456613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3700" y="6456613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DE50B-3A60-421F-B0C7-40CEECC41C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82489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3700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9064E6-D81E-4507-A6C0-B44F91251325}" type="datetimeFigureOut">
              <a:rPr lang="ko-KR" altLang="en-US" smtClean="0"/>
              <a:t>2026-09-10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823" y="3271382"/>
            <a:ext cx="7942580" cy="307739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3" y="6456613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3700" y="6456613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C0A262-ED73-4E93-A98E-4804EB4E68B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82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C0A262-ED73-4E93-A98E-4804EB4E68B8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13926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0A262-ED73-4E93-A98E-4804EB4E68B8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5489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0A262-ED73-4E93-A98E-4804EB4E68B8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0161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C0A262-ED73-4E93-A98E-4804EB4E68B8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6523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C0A262-ED73-4E93-A98E-4804EB4E68B8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1520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C0A262-ED73-4E93-A98E-4804EB4E68B8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3653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C0A262-ED73-4E93-A98E-4804EB4E68B8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7364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C0A262-ED73-4E93-A98E-4804EB4E68B8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90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C0A262-ED73-4E93-A98E-4804EB4E68B8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47270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C0A262-ED73-4E93-A98E-4804EB4E68B8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09515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C0A262-ED73-4E93-A98E-4804EB4E68B8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751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22"/>
          <p:cNvSpPr/>
          <p:nvPr/>
        </p:nvSpPr>
        <p:spPr>
          <a:xfrm flipV="1">
            <a:off x="7213600" y="3810000"/>
            <a:ext cx="49784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5" name="직사각형 23"/>
          <p:cNvSpPr/>
          <p:nvPr/>
        </p:nvSpPr>
        <p:spPr>
          <a:xfrm flipV="1">
            <a:off x="7213600" y="3897314"/>
            <a:ext cx="49784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6" name="직사각형 24"/>
          <p:cNvSpPr/>
          <p:nvPr/>
        </p:nvSpPr>
        <p:spPr>
          <a:xfrm flipV="1">
            <a:off x="7213600" y="4114801"/>
            <a:ext cx="49784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7" name="직사각형 25"/>
          <p:cNvSpPr/>
          <p:nvPr/>
        </p:nvSpPr>
        <p:spPr>
          <a:xfrm flipV="1">
            <a:off x="7213601" y="4164013"/>
            <a:ext cx="2620433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10" name="직사각형 26"/>
          <p:cNvSpPr/>
          <p:nvPr/>
        </p:nvSpPr>
        <p:spPr>
          <a:xfrm flipV="1">
            <a:off x="7213601" y="4198939"/>
            <a:ext cx="2620433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 useBgFill="1">
        <p:nvSpPr>
          <p:cNvPr id="11" name="모서리가 둥근 직사각형 29"/>
          <p:cNvSpPr/>
          <p:nvPr/>
        </p:nvSpPr>
        <p:spPr bwMode="white">
          <a:xfrm>
            <a:off x="7213601" y="3942398"/>
            <a:ext cx="4085167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 useBgFill="1">
        <p:nvSpPr>
          <p:cNvPr id="12" name="모서리가 둥근 직사각형 30"/>
          <p:cNvSpPr/>
          <p:nvPr/>
        </p:nvSpPr>
        <p:spPr bwMode="white">
          <a:xfrm>
            <a:off x="9836151" y="4060826"/>
            <a:ext cx="21336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13" name="직사각형 6"/>
          <p:cNvSpPr/>
          <p:nvPr/>
        </p:nvSpPr>
        <p:spPr>
          <a:xfrm>
            <a:off x="0" y="3649664"/>
            <a:ext cx="12192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14" name="직사각형 9"/>
          <p:cNvSpPr/>
          <p:nvPr/>
        </p:nvSpPr>
        <p:spPr>
          <a:xfrm>
            <a:off x="0" y="3675064"/>
            <a:ext cx="12192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15" name="직사각형 10"/>
          <p:cNvSpPr/>
          <p:nvPr/>
        </p:nvSpPr>
        <p:spPr>
          <a:xfrm flipV="1">
            <a:off x="8551333" y="3643313"/>
            <a:ext cx="3640667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16" name="직사각형 18"/>
          <p:cNvSpPr/>
          <p:nvPr/>
        </p:nvSpPr>
        <p:spPr>
          <a:xfrm>
            <a:off x="0" y="0"/>
            <a:ext cx="12192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 b="1">
                <a:solidFill>
                  <a:schemeClr val="bg1"/>
                </a:solidFill>
                <a:latin typeface="Calibri" pitchFamily="34" charset="0"/>
                <a:cs typeface="Tahoma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  <a:latin typeface="Calibri" pitchFamily="34" charset="0"/>
                <a:cs typeface="Tahoma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17" name="날짜 개체 틀 27"/>
          <p:cNvSpPr>
            <a:spLocks noGrp="1"/>
          </p:cNvSpPr>
          <p:nvPr>
            <p:ph type="dt" sz="half" idx="10"/>
          </p:nvPr>
        </p:nvSpPr>
        <p:spPr>
          <a:xfrm>
            <a:off x="8940800" y="4206875"/>
            <a:ext cx="1280584" cy="457200"/>
          </a:xfrm>
        </p:spPr>
        <p:txBody>
          <a:bodyPr/>
          <a:lstStyle>
            <a:lvl1pPr>
              <a:defRPr/>
            </a:lvl1pPr>
          </a:lstStyle>
          <a:p>
            <a:fld id="{45E5C89D-F9E4-42FF-BBA0-0475D975032B}" type="datetime1">
              <a:rPr lang="ko-KR" altLang="en-US" smtClean="0"/>
              <a:t>2026-09-10</a:t>
            </a:fld>
            <a:endParaRPr lang="ko-KR" altLang="en-US"/>
          </a:p>
        </p:txBody>
      </p:sp>
      <p:sp>
        <p:nvSpPr>
          <p:cNvPr id="18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1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11093451" y="1589"/>
            <a:ext cx="996949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65746FE-E09E-42A4-AC52-7D48931BF3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1619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B66FDD-5A89-4E2A-AC6C-9D313AEFDF6F}" type="datetime1">
              <a:rPr lang="ko-KR" altLang="en-US" smtClean="0"/>
              <a:t>2026-09-10</a:t>
            </a:fld>
            <a:endParaRPr lang="ko-KR" altLang="en-US"/>
          </a:p>
        </p:txBody>
      </p:sp>
      <p:sp>
        <p:nvSpPr>
          <p:cNvPr id="5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746FE-E09E-42A4-AC52-7D48931BF3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7058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Kamui_pacif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9042400" y="714356"/>
            <a:ext cx="2540000" cy="54864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714356"/>
            <a:ext cx="8331200" cy="548640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EEB7C2-C692-4614-B316-C11DE660C7B4}" type="datetime1">
              <a:rPr lang="ko-KR" altLang="en-US" smtClean="0"/>
              <a:t>2026-09-10</a:t>
            </a:fld>
            <a:endParaRPr lang="ko-KR" altLang="en-US"/>
          </a:p>
        </p:txBody>
      </p:sp>
      <p:sp>
        <p:nvSpPr>
          <p:cNvPr id="5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746FE-E09E-42A4-AC52-7D48931BF3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104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60A0-A8B9-4EDF-A02D-86B11CE0795D}" type="datetime1">
              <a:rPr lang="ko-KR" altLang="en-US" smtClean="0"/>
              <a:t>2026-09-10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746FE-E09E-42A4-AC52-7D48931BF3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4706792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y Content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1"/>
            <a:ext cx="12192000" cy="6477000"/>
          </a:xfrm>
          <a:prstGeom prst="rect">
            <a:avLst/>
          </a:prstGeom>
          <a:solidFill>
            <a:srgbClr val="3743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sz="1800" kern="1200">
              <a:solidFill>
                <a:srgbClr val="FFFFFF"/>
              </a:solidFill>
              <a:latin typeface="+mn-lt"/>
              <a:ea typeface="ＭＳ Ｐゴシック" pitchFamily="-111" charset="-128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E5C53-F8B0-4CFC-8B4A-2E12C653DE2D}" type="datetime1">
              <a:rPr lang="ko-KR" altLang="en-US" smtClean="0"/>
              <a:t>2026-09-10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746FE-E09E-42A4-AC52-7D48931BF3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6386233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417" y="125060"/>
            <a:ext cx="10320383" cy="540000"/>
          </a:xfrm>
        </p:spPr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200" y="891540"/>
            <a:ext cx="10710601" cy="5543550"/>
          </a:xfrm>
        </p:spPr>
        <p:txBody>
          <a:bodyPr>
            <a:normAutofit/>
          </a:bodyPr>
          <a:lstStyle>
            <a:lvl1pPr marL="228600" indent="-228600">
              <a:lnSpc>
                <a:spcPct val="110000"/>
              </a:lnSpc>
              <a:buClr>
                <a:srgbClr val="C80150"/>
              </a:buClr>
              <a:buFont typeface="Wingdings" panose="05000000000000000000" pitchFamily="2" charset="2"/>
              <a:buChar char="§"/>
              <a:defRPr sz="2400"/>
            </a:lvl1pPr>
            <a:lvl2pPr>
              <a:lnSpc>
                <a:spcPct val="110000"/>
              </a:lnSpc>
              <a:defRPr sz="2000"/>
            </a:lvl2pPr>
            <a:lvl3pPr>
              <a:lnSpc>
                <a:spcPct val="110000"/>
              </a:lnSpc>
              <a:defRPr sz="1800"/>
            </a:lvl3pPr>
            <a:lvl4pPr>
              <a:lnSpc>
                <a:spcPct val="110000"/>
              </a:lnSpc>
              <a:defRPr sz="1600"/>
            </a:lvl4pPr>
            <a:lvl5pPr>
              <a:lnSpc>
                <a:spcPct val="110000"/>
              </a:lnSpc>
              <a:defRPr sz="1600"/>
            </a:lvl5pPr>
          </a:lstStyle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624320"/>
            <a:ext cx="2743200" cy="233681"/>
          </a:xfrm>
        </p:spPr>
        <p:txBody>
          <a:bodyPr/>
          <a:lstStyle/>
          <a:p>
            <a:fld id="{1C9A6399-81BD-48B6-8804-AF49C5D0D7E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4" name="직사각형 3"/>
          <p:cNvSpPr/>
          <p:nvPr userDrawn="1"/>
        </p:nvSpPr>
        <p:spPr>
          <a:xfrm>
            <a:off x="0" y="63819"/>
            <a:ext cx="940525" cy="662485"/>
          </a:xfrm>
          <a:prstGeom prst="rect">
            <a:avLst/>
          </a:prstGeom>
          <a:solidFill>
            <a:srgbClr val="C801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pic>
        <p:nvPicPr>
          <p:cNvPr id="10" name="그림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24" y="6575573"/>
            <a:ext cx="1887416" cy="19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681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330200"/>
            <a:ext cx="10972800" cy="738208"/>
          </a:xfrm>
        </p:spPr>
        <p:txBody>
          <a:bodyPr/>
          <a:lstStyle>
            <a:lvl1pPr>
              <a:defRPr sz="3600" b="1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Tahoma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90459" y="1106508"/>
            <a:ext cx="11811083" cy="5251430"/>
          </a:xfrm>
        </p:spPr>
        <p:txBody>
          <a:bodyPr/>
          <a:lstStyle>
            <a:lvl1pPr>
              <a:lnSpc>
                <a:spcPct val="110000"/>
              </a:lnSpc>
              <a:buClr>
                <a:schemeClr val="tx2"/>
              </a:buClr>
              <a:defRPr sz="2800">
                <a:latin typeface="Calibri" pitchFamily="34" charset="0"/>
                <a:cs typeface="Tahoma" pitchFamily="34" charset="0"/>
              </a:defRPr>
            </a:lvl1pPr>
            <a:lvl2pPr>
              <a:lnSpc>
                <a:spcPct val="110000"/>
              </a:lnSpc>
              <a:defRPr sz="2400">
                <a:solidFill>
                  <a:schemeClr val="tx2"/>
                </a:solidFill>
                <a:latin typeface="Calibri" pitchFamily="34" charset="0"/>
                <a:cs typeface="Tahoma" pitchFamily="34" charset="0"/>
              </a:defRPr>
            </a:lvl2pPr>
            <a:lvl3pPr>
              <a:lnSpc>
                <a:spcPct val="110000"/>
              </a:lnSpc>
              <a:defRPr sz="2000">
                <a:solidFill>
                  <a:schemeClr val="tx2"/>
                </a:solidFill>
                <a:latin typeface="Calibri" pitchFamily="34" charset="0"/>
                <a:cs typeface="Tahoma" pitchFamily="34" charset="0"/>
              </a:defRPr>
            </a:lvl3pPr>
            <a:lvl4pPr>
              <a:lnSpc>
                <a:spcPct val="110000"/>
              </a:lnSpc>
              <a:defRPr sz="2000">
                <a:solidFill>
                  <a:schemeClr val="accent1"/>
                </a:solidFill>
                <a:latin typeface="Calibri" pitchFamily="34" charset="0"/>
                <a:cs typeface="Tahoma" pitchFamily="34" charset="0"/>
              </a:defRPr>
            </a:lvl4pPr>
            <a:lvl5pPr>
              <a:lnSpc>
                <a:spcPct val="110000"/>
              </a:lnSpc>
              <a:defRPr sz="2000">
                <a:latin typeface="Calibri" pitchFamily="34" charset="0"/>
                <a:cs typeface="Tahoma" pitchFamily="34" charset="0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4" name="날짜 개체 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7A18B5B-34F2-4E87-9C03-8BB80F0FDD75}" type="datetime1">
              <a:rPr lang="ko-KR" altLang="en-US" smtClean="0"/>
              <a:t>2026-09-10</a:t>
            </a:fld>
            <a:endParaRPr lang="ko-KR" altLang="en-US"/>
          </a:p>
        </p:txBody>
      </p:sp>
      <p:sp>
        <p:nvSpPr>
          <p:cNvPr id="5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11155680" y="6604000"/>
            <a:ext cx="1016000" cy="254000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20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fld id="{E65746FE-E09E-42A4-AC52-7D48931BF37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8876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noFill/>
                </a:ln>
                <a:solidFill>
                  <a:srgbClr val="424456"/>
                </a:solidFill>
                <a:effectLst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C2ADFC-D644-4D1B-A9A7-AC55ED2FA43A}" type="datetime1">
              <a:rPr lang="ko-KR" altLang="en-US" smtClean="0"/>
              <a:t>2026-09-10</a:t>
            </a:fld>
            <a:endParaRPr lang="ko-KR" altLang="en-US"/>
          </a:p>
        </p:txBody>
      </p:sp>
      <p:sp>
        <p:nvSpPr>
          <p:cNvPr id="5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746FE-E09E-42A4-AC52-7D48931BF3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1880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92459" y="1582406"/>
            <a:ext cx="5807531" cy="4525963"/>
          </a:xfrm>
        </p:spPr>
        <p:txBody>
          <a:bodyPr/>
          <a:lstStyle>
            <a:lvl1pPr>
              <a:defRPr sz="2800"/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2011" y="1577382"/>
            <a:ext cx="5803061" cy="4525963"/>
          </a:xfrm>
        </p:spPr>
        <p:txBody>
          <a:bodyPr/>
          <a:lstStyle>
            <a:lvl1pPr>
              <a:defRPr sz="2800"/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날짜 개체 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9E21DC-B37E-4088-B02F-B2547667451F}" type="datetime1">
              <a:rPr lang="ko-KR" altLang="en-US" smtClean="0"/>
              <a:t>2026-09-10</a:t>
            </a:fld>
            <a:endParaRPr lang="ko-KR" altLang="en-US"/>
          </a:p>
        </p:txBody>
      </p:sp>
      <p:sp>
        <p:nvSpPr>
          <p:cNvPr id="6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746FE-E09E-42A4-AC52-7D48931BF3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9648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8000" y="714356"/>
            <a:ext cx="11176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8000" y="1816326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6294968" y="1816326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508000" y="2279875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291073" y="2279875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날짜 개체 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A9DDDC4-0A0D-4646-9468-5764684001D4}" type="datetime1">
              <a:rPr lang="ko-KR" altLang="en-US" smtClean="0"/>
              <a:t>2026-09-10</a:t>
            </a:fld>
            <a:endParaRPr lang="ko-KR" altLang="en-US"/>
          </a:p>
        </p:txBody>
      </p:sp>
      <p:sp>
        <p:nvSpPr>
          <p:cNvPr id="8" name="슬라이드 번호 개체 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fld id="{E65746FE-E09E-42A4-AC52-7D48931BF378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바닥글 개체 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1592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714356"/>
            <a:ext cx="109728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8777818" y="6357938"/>
            <a:ext cx="1276349" cy="457200"/>
          </a:xfrm>
        </p:spPr>
        <p:txBody>
          <a:bodyPr/>
          <a:lstStyle>
            <a:lvl1pPr>
              <a:defRPr/>
            </a:lvl1pPr>
          </a:lstStyle>
          <a:p>
            <a:fld id="{415F097A-C812-4C4F-A8CD-CFDC12FD5F83}" type="datetime1">
              <a:rPr lang="ko-KR" altLang="en-US" smtClean="0"/>
              <a:t>2026-09-10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746FE-E09E-42A4-AC52-7D48931BF3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6982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798354-3EC0-40FA-9F98-0E1221C7B603}" type="datetime1">
              <a:rPr lang="ko-KR" altLang="en-US" smtClean="0"/>
              <a:t>2026-09-10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4" name="슬라이드 번호 개체 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746FE-E09E-42A4-AC52-7D48931BF3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1034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137995" y="682849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7137995" y="1591606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203200" y="357166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날짜 개체 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1AA4C4-9471-493D-A76C-0939E1834C70}" type="datetime1">
              <a:rPr lang="ko-KR" altLang="en-US" smtClean="0"/>
              <a:t>2026-09-10</a:t>
            </a:fld>
            <a:endParaRPr lang="ko-KR" altLang="en-US"/>
          </a:p>
        </p:txBody>
      </p:sp>
      <p:sp>
        <p:nvSpPr>
          <p:cNvPr id="6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746FE-E09E-42A4-AC52-7D48931BF3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0432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ko-KR" altLang="en-US" noProof="0"/>
              <a:t>그림을 추가하려면 아이콘을 클릭하십시오</a:t>
            </a:r>
            <a:endParaRPr lang="en-US" noProof="0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6AB9A9-AB1D-4E3C-8C1A-3D0B337D38C0}" type="datetime1">
              <a:rPr lang="ko-KR" altLang="en-US" smtClean="0"/>
              <a:t>2026-09-10</a:t>
            </a:fld>
            <a:endParaRPr lang="ko-KR" altLang="en-US"/>
          </a:p>
        </p:txBody>
      </p:sp>
      <p:sp>
        <p:nvSpPr>
          <p:cNvPr id="6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746FE-E09E-42A4-AC52-7D48931BF3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7215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3"/>
          <p:cNvSpPr/>
          <p:nvPr/>
        </p:nvSpPr>
        <p:spPr>
          <a:xfrm flipV="1">
            <a:off x="7213600" y="137478"/>
            <a:ext cx="49784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20" name="직사각형 19"/>
          <p:cNvSpPr/>
          <p:nvPr userDrawn="1"/>
        </p:nvSpPr>
        <p:spPr>
          <a:xfrm>
            <a:off x="0" y="142081"/>
            <a:ext cx="12192000" cy="155575"/>
          </a:xfrm>
          <a:prstGeom prst="rect">
            <a:avLst/>
          </a:prstGeom>
          <a:solidFill>
            <a:schemeClr val="accent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29" name="직사각형 28"/>
          <p:cNvSpPr/>
          <p:nvPr/>
        </p:nvSpPr>
        <p:spPr>
          <a:xfrm>
            <a:off x="0" y="0"/>
            <a:ext cx="12192000" cy="2286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35" name="직사각형 34"/>
          <p:cNvSpPr/>
          <p:nvPr/>
        </p:nvSpPr>
        <p:spPr bwMode="invGray">
          <a:xfrm>
            <a:off x="12113684" y="-1588"/>
            <a:ext cx="7620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 dirty="0"/>
          </a:p>
        </p:txBody>
      </p:sp>
      <p:sp>
        <p:nvSpPr>
          <p:cNvPr id="36" name="직사각형 35"/>
          <p:cNvSpPr/>
          <p:nvPr/>
        </p:nvSpPr>
        <p:spPr bwMode="invGray">
          <a:xfrm>
            <a:off x="12058651" y="-1588"/>
            <a:ext cx="3810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 dirty="0"/>
          </a:p>
        </p:txBody>
      </p:sp>
      <p:sp>
        <p:nvSpPr>
          <p:cNvPr id="37" name="직사각형 36"/>
          <p:cNvSpPr/>
          <p:nvPr/>
        </p:nvSpPr>
        <p:spPr bwMode="invGray">
          <a:xfrm>
            <a:off x="12033251" y="-1588"/>
            <a:ext cx="12700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38" name="직사각형 37"/>
          <p:cNvSpPr/>
          <p:nvPr/>
        </p:nvSpPr>
        <p:spPr bwMode="invGray">
          <a:xfrm>
            <a:off x="11967633" y="-1588"/>
            <a:ext cx="35984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39" name="직사각형 38"/>
          <p:cNvSpPr/>
          <p:nvPr/>
        </p:nvSpPr>
        <p:spPr bwMode="invGray">
          <a:xfrm>
            <a:off x="11887201" y="0"/>
            <a:ext cx="74084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/>
          </a:p>
        </p:txBody>
      </p:sp>
      <p:sp>
        <p:nvSpPr>
          <p:cNvPr id="40" name="직사각형 39"/>
          <p:cNvSpPr/>
          <p:nvPr/>
        </p:nvSpPr>
        <p:spPr bwMode="invGray">
          <a:xfrm>
            <a:off x="11832167" y="0"/>
            <a:ext cx="10584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 dirty="0"/>
          </a:p>
        </p:txBody>
      </p:sp>
      <p:sp>
        <p:nvSpPr>
          <p:cNvPr id="1039" name="제목 개체 틀 21"/>
          <p:cNvSpPr>
            <a:spLocks noGrp="1"/>
          </p:cNvSpPr>
          <p:nvPr>
            <p:ph type="title"/>
          </p:nvPr>
        </p:nvSpPr>
        <p:spPr bwMode="auto">
          <a:xfrm>
            <a:off x="609600" y="500064"/>
            <a:ext cx="10972800" cy="77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1040" name="텍스트 개체 틀 12"/>
          <p:cNvSpPr>
            <a:spLocks noGrp="1"/>
          </p:cNvSpPr>
          <p:nvPr>
            <p:ph type="body" idx="1"/>
          </p:nvPr>
        </p:nvSpPr>
        <p:spPr bwMode="auto">
          <a:xfrm>
            <a:off x="190501" y="1276351"/>
            <a:ext cx="11808884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8782051" y="6357938"/>
            <a:ext cx="1276349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ea typeface="+mn-ea"/>
              </a:defRPr>
            </a:lvl1pPr>
          </a:lstStyle>
          <a:p>
            <a:fld id="{1AB6012C-0F00-4D57-8FD4-7D6594982D56}" type="datetime1">
              <a:rPr lang="ko-KR" altLang="en-US" smtClean="0"/>
              <a:t>2026-09-10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7010401" y="6357938"/>
            <a:ext cx="1767417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ea typeface="+mn-ea"/>
              </a:defRPr>
            </a:lvl1pPr>
          </a:lstStyle>
          <a:p>
            <a:endParaRPr lang="ko-KR" alt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10898717" y="1588"/>
            <a:ext cx="1016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>
                <a:solidFill>
                  <a:srgbClr val="FFFFFF"/>
                </a:solidFill>
                <a:latin typeface="+mn-lt"/>
                <a:ea typeface="+mn-ea"/>
              </a:defRPr>
            </a:lvl1pPr>
          </a:lstStyle>
          <a:p>
            <a:fld id="{E65746FE-E09E-42A4-AC52-7D48931BF37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3214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ransition>
    <p:fade/>
  </p:transition>
  <p:hf hdr="0" ftr="0" dt="0"/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800" b="1" kern="1200">
          <a:solidFill>
            <a:schemeClr val="tx2"/>
          </a:solidFill>
          <a:latin typeface="Calibri" pitchFamily="34" charset="0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alibri" pitchFamily="34" charset="0"/>
          <a:ea typeface="HY견고딕" pitchFamily="18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alibri" pitchFamily="34" charset="0"/>
          <a:ea typeface="HY견고딕" pitchFamily="18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alibri" pitchFamily="34" charset="0"/>
          <a:ea typeface="HY견고딕" pitchFamily="18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alibri" pitchFamily="34" charset="0"/>
          <a:ea typeface="HY견고딕" pitchFamily="18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alibri" pitchFamily="34" charset="0"/>
          <a:ea typeface="HY견고딕" pitchFamily="18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alibri" pitchFamily="34" charset="0"/>
          <a:ea typeface="HY견고딕" pitchFamily="18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alibri" pitchFamily="34" charset="0"/>
          <a:ea typeface="HY견고딕" pitchFamily="18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alibri" pitchFamily="34" charset="0"/>
          <a:ea typeface="HY견고딕" pitchFamily="18" charset="-127"/>
        </a:defRPr>
      </a:lvl9pPr>
    </p:titleStyle>
    <p:bodyStyle>
      <a:lvl1pPr marL="365125" indent="-255588" algn="l" rtl="0" eaLnBrk="1" fontAlgn="base" latinLnBrk="1" hangingPunct="1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657225" indent="-246063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000" kern="1200">
          <a:solidFill>
            <a:schemeClr val="accent2"/>
          </a:solidFill>
          <a:latin typeface="Calibri" pitchFamily="34" charset="0"/>
          <a:ea typeface="+mn-ea"/>
          <a:cs typeface="+mn-cs"/>
        </a:defRPr>
      </a:lvl2pPr>
      <a:lvl3pPr marL="922338" indent="-219075" algn="l" rtl="0" eaLnBrk="1" fontAlgn="base" latinLnBrk="1" hangingPunct="1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accent1"/>
          </a:solidFill>
          <a:latin typeface="Calibri" pitchFamily="34" charset="0"/>
          <a:ea typeface="+mn-ea"/>
          <a:cs typeface="+mn-cs"/>
        </a:defRPr>
      </a:lvl3pPr>
      <a:lvl4pPr marL="1179513" indent="-200025" algn="l" rtl="0" eaLnBrk="1" fontAlgn="base" latinLnBrk="1" hangingPunct="1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accent1"/>
          </a:solidFill>
          <a:latin typeface="Calibri" pitchFamily="34" charset="0"/>
          <a:ea typeface="+mn-ea"/>
          <a:cs typeface="+mn-cs"/>
        </a:defRPr>
      </a:lvl4pPr>
      <a:lvl5pPr marL="1389063" indent="-182563" algn="l" rtl="0" eaLnBrk="1" fontAlgn="base" latinLnBrk="1" hangingPunct="1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1800" kern="1200">
          <a:solidFill>
            <a:srgbClr val="A04DA3"/>
          </a:solidFill>
          <a:latin typeface="Calibri" pitchFamily="34" charset="0"/>
          <a:ea typeface="+mn-ea"/>
          <a:cs typeface="+mn-cs"/>
        </a:defRPr>
      </a:lvl5pPr>
      <a:lvl6pPr marL="1609344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1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8688394A-B2CB-4A1D-A344-5BC4A667EE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6158965"/>
              </p:ext>
            </p:extLst>
          </p:nvPr>
        </p:nvGraphicFramePr>
        <p:xfrm>
          <a:off x="467916" y="1002588"/>
          <a:ext cx="11256167" cy="496507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34311">
                  <a:extLst>
                    <a:ext uri="{9D8B030D-6E8A-4147-A177-3AD203B41FA5}">
                      <a16:colId xmlns:a16="http://schemas.microsoft.com/office/drawing/2014/main" val="3350340441"/>
                    </a:ext>
                  </a:extLst>
                </a:gridCol>
                <a:gridCol w="2869184">
                  <a:extLst>
                    <a:ext uri="{9D8B030D-6E8A-4147-A177-3AD203B41FA5}">
                      <a16:colId xmlns:a16="http://schemas.microsoft.com/office/drawing/2014/main" val="2444793247"/>
                    </a:ext>
                  </a:extLst>
                </a:gridCol>
                <a:gridCol w="2995863">
                  <a:extLst>
                    <a:ext uri="{9D8B030D-6E8A-4147-A177-3AD203B41FA5}">
                      <a16:colId xmlns:a16="http://schemas.microsoft.com/office/drawing/2014/main" val="1830038669"/>
                    </a:ext>
                  </a:extLst>
                </a:gridCol>
                <a:gridCol w="2856809">
                  <a:extLst>
                    <a:ext uri="{9D8B030D-6E8A-4147-A177-3AD203B41FA5}">
                      <a16:colId xmlns:a16="http://schemas.microsoft.com/office/drawing/2014/main" val="1928317241"/>
                    </a:ext>
                  </a:extLst>
                </a:gridCol>
              </a:tblGrid>
              <a:tr h="87433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발명 명칭</a:t>
                      </a:r>
                    </a:p>
                  </a:txBody>
                  <a:tcPr marL="187245" marR="187245" marT="93623" marB="93623" anchor="ctr"/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2000" dirty="0"/>
                    </a:p>
                  </a:txBody>
                  <a:tcPr marL="187245" marR="187245" marT="93623" marB="93623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7144403"/>
                  </a:ext>
                </a:extLst>
              </a:tr>
              <a:tr h="87242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발명자</a:t>
                      </a:r>
                      <a:endParaRPr lang="en-US" altLang="ko-KR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187245" marR="187245" marT="93623" marB="93623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187245" marR="187245" marT="93623" marB="93623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특허</a:t>
                      </a:r>
                      <a:r>
                        <a:rPr lang="ko-KR" altLang="en-US" sz="2000" b="1" baseline="0" dirty="0"/>
                        <a:t> </a:t>
                      </a:r>
                      <a:r>
                        <a:rPr lang="ko-KR" altLang="en-US" sz="2000" b="1" dirty="0"/>
                        <a:t>권리자</a:t>
                      </a:r>
                      <a:endParaRPr lang="ko-KR" alt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187245" marR="187245" marT="93623" marB="93623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187245" marR="187245" marT="93623" marB="93623" anchor="ctr"/>
                </a:tc>
                <a:extLst>
                  <a:ext uri="{0D108BD9-81ED-4DB2-BD59-A6C34878D82A}">
                    <a16:rowId xmlns:a16="http://schemas.microsoft.com/office/drawing/2014/main" val="418432252"/>
                  </a:ext>
                </a:extLst>
              </a:tr>
              <a:tr h="70723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기술 분야</a:t>
                      </a:r>
                      <a:endParaRPr lang="ko-KR" alt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187245" marR="187245" marT="93623" marB="93623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187245" marR="187245" marT="93623" marB="93623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발명자 소속</a:t>
                      </a:r>
                      <a:endParaRPr lang="en-US" altLang="ko-KR" sz="2000" b="1" dirty="0"/>
                    </a:p>
                    <a:p>
                      <a:pPr algn="ctr" latinLnBrk="1"/>
                      <a:r>
                        <a:rPr lang="en-US" altLang="ko-KR" sz="2000" b="1" baseline="0" dirty="0"/>
                        <a:t>(ex: </a:t>
                      </a:r>
                      <a:r>
                        <a:rPr lang="ko-KR" altLang="en-US" sz="2000" b="1" baseline="0" dirty="0"/>
                        <a:t>학과 등</a:t>
                      </a:r>
                      <a:r>
                        <a:rPr lang="en-US" altLang="ko-KR" sz="2000" b="1" baseline="0" dirty="0"/>
                        <a:t>)</a:t>
                      </a:r>
                      <a:endParaRPr lang="en-US" altLang="ko-KR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187245" marR="187245" marT="93623" marB="93623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187245" marR="187245" marT="93623" marB="93623" anchor="ctr"/>
                </a:tc>
                <a:extLst>
                  <a:ext uri="{0D108BD9-81ED-4DB2-BD59-A6C34878D82A}">
                    <a16:rowId xmlns:a16="http://schemas.microsoft.com/office/drawing/2014/main" val="4075059974"/>
                  </a:ext>
                </a:extLst>
              </a:tr>
              <a:tr h="4004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담당 특허 사무소</a:t>
                      </a:r>
                      <a:endParaRPr lang="ko-KR" alt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187245" marR="187245" marT="93623" marB="93623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187245" marR="187245" marT="93623" marB="93623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/>
                        <a:t>출원번호</a:t>
                      </a:r>
                      <a:endParaRPr lang="en-US" altLang="ko-KR" sz="2000" b="1" dirty="0"/>
                    </a:p>
                    <a:p>
                      <a:pPr algn="ctr" latinLnBrk="1"/>
                      <a:r>
                        <a:rPr lang="en-US" altLang="ko-KR" sz="2000" b="1" dirty="0"/>
                        <a:t>(</a:t>
                      </a:r>
                      <a:r>
                        <a:rPr lang="ko-KR" altLang="en-US" sz="2000" b="1" dirty="0"/>
                        <a:t>출원일</a:t>
                      </a:r>
                      <a:r>
                        <a:rPr lang="en-US" altLang="ko-KR" sz="2000" b="1" dirty="0"/>
                        <a:t>)</a:t>
                      </a:r>
                      <a:endParaRPr lang="ko-KR" alt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187245" marR="187245" marT="93623" marB="93623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i="0" dirty="0">
                        <a:solidFill>
                          <a:schemeClr val="tx1"/>
                        </a:solidFill>
                      </a:endParaRPr>
                    </a:p>
                  </a:txBody>
                  <a:tcPr marL="187245" marR="187245" marT="93623" marB="93623" anchor="ctr"/>
                </a:tc>
                <a:extLst>
                  <a:ext uri="{0D108BD9-81ED-4DB2-BD59-A6C34878D82A}">
                    <a16:rowId xmlns:a16="http://schemas.microsoft.com/office/drawing/2014/main" val="872406071"/>
                  </a:ext>
                </a:extLst>
              </a:tr>
              <a:tr h="42622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희망 </a:t>
                      </a:r>
                      <a:r>
                        <a:rPr lang="ko-KR" altLang="en-US" sz="2000" b="1" dirty="0" err="1"/>
                        <a:t>출원국가</a:t>
                      </a:r>
                      <a:endParaRPr lang="ko-KR" alt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187245" marR="187245" marT="93623" marB="93623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marL="187245" marR="187245" marT="93623" marB="93623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적용 예상 기업</a:t>
                      </a:r>
                      <a:endParaRPr lang="ko-KR" alt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187245" marR="187245" marT="93623" marB="93623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2000" i="1" dirty="0">
                        <a:solidFill>
                          <a:schemeClr val="tx1"/>
                        </a:solidFill>
                      </a:endParaRPr>
                    </a:p>
                    <a:p>
                      <a:pPr algn="ctr" latinLnBrk="1"/>
                      <a:endParaRPr lang="ko-KR" altLang="en-US" sz="2000" i="1" dirty="0">
                        <a:solidFill>
                          <a:schemeClr val="tx1"/>
                        </a:solidFill>
                      </a:endParaRPr>
                    </a:p>
                  </a:txBody>
                  <a:tcPr marL="187245" marR="187245" marT="93623" marB="93623" anchor="ctr"/>
                </a:tc>
                <a:extLst>
                  <a:ext uri="{0D108BD9-81ED-4DB2-BD59-A6C34878D82A}">
                    <a16:rowId xmlns:a16="http://schemas.microsoft.com/office/drawing/2014/main" val="1802553828"/>
                  </a:ext>
                </a:extLst>
              </a:tr>
              <a:tr h="82777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>
                          <a:solidFill>
                            <a:schemeClr val="tx1"/>
                          </a:solidFill>
                        </a:rPr>
                        <a:t>기술성숙도</a:t>
                      </a:r>
                      <a:r>
                        <a:rPr lang="en-US" altLang="ko-KR" sz="2000" b="1" dirty="0">
                          <a:solidFill>
                            <a:schemeClr val="tx1"/>
                          </a:solidFill>
                        </a:rPr>
                        <a:t>(TRL)*</a:t>
                      </a:r>
                      <a:endParaRPr lang="ko-KR" alt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187245" marR="187245" marT="93623" marB="93623"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187245" marR="187245" marT="93623" marB="93623"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0" dirty="0">
                          <a:solidFill>
                            <a:srgbClr val="0070C0"/>
                          </a:solidFill>
                        </a:rPr>
                        <a:t>*</a:t>
                      </a:r>
                      <a:r>
                        <a:rPr lang="ko-KR" altLang="en-US" sz="1800" b="0" baseline="0" dirty="0">
                          <a:solidFill>
                            <a:srgbClr val="0070C0"/>
                          </a:solidFill>
                        </a:rPr>
                        <a:t> 마지막 </a:t>
                      </a:r>
                      <a:r>
                        <a:rPr lang="ko-KR" altLang="en-US" sz="1800" b="0" baseline="0" dirty="0" err="1">
                          <a:solidFill>
                            <a:srgbClr val="0070C0"/>
                          </a:solidFill>
                        </a:rPr>
                        <a:t>장표</a:t>
                      </a:r>
                      <a:r>
                        <a:rPr lang="ko-KR" altLang="en-US" sz="1800" b="0" dirty="0">
                          <a:solidFill>
                            <a:srgbClr val="0070C0"/>
                          </a:solidFill>
                        </a:rPr>
                        <a:t> 참고하여  </a:t>
                      </a:r>
                      <a:r>
                        <a:rPr lang="en-US" altLang="ko-KR" sz="1800" b="0" dirty="0">
                          <a:solidFill>
                            <a:srgbClr val="0070C0"/>
                          </a:solidFill>
                        </a:rPr>
                        <a:t>1~9</a:t>
                      </a:r>
                      <a:r>
                        <a:rPr lang="ko-KR" altLang="en-US" sz="1800" b="0" dirty="0">
                          <a:solidFill>
                            <a:srgbClr val="0070C0"/>
                          </a:solidFill>
                        </a:rPr>
                        <a:t>단계 중 선택</a:t>
                      </a:r>
                    </a:p>
                  </a:txBody>
                  <a:tcPr marL="187245" marR="187245" marT="93623" marB="93623"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2000" i="1" dirty="0">
                        <a:solidFill>
                          <a:schemeClr val="tx1"/>
                        </a:solidFill>
                      </a:endParaRPr>
                    </a:p>
                  </a:txBody>
                  <a:tcPr marL="187245" marR="187245" marT="93623" marB="93623" anchor="ctr"/>
                </a:tc>
                <a:extLst>
                  <a:ext uri="{0D108BD9-81ED-4DB2-BD59-A6C34878D82A}">
                    <a16:rowId xmlns:a16="http://schemas.microsoft.com/office/drawing/2014/main" val="1746703384"/>
                  </a:ext>
                </a:extLst>
              </a:tr>
            </a:tbl>
          </a:graphicData>
        </a:graphic>
      </p:graphicFrame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67917" y="330200"/>
            <a:ext cx="11256167" cy="738208"/>
          </a:xfrm>
        </p:spPr>
        <p:txBody>
          <a:bodyPr/>
          <a:lstStyle/>
          <a:p>
            <a:r>
              <a:rPr lang="ko-KR" altLang="en-US"/>
              <a:t>발명 정보</a:t>
            </a:r>
            <a:endParaRPr lang="ko-KR" altLang="en-US" dirty="0"/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4596CF5-49A9-4AF5-B315-838296992C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5746FE-E09E-42A4-AC52-7D48931BF378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84291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C77A7F0-D85F-48C4-BC3A-3C5E58BAA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0200"/>
            <a:ext cx="11201400" cy="738208"/>
          </a:xfrm>
        </p:spPr>
        <p:txBody>
          <a:bodyPr/>
          <a:lstStyle/>
          <a:p>
            <a:r>
              <a:rPr lang="ko-KR" altLang="en-US"/>
              <a:t>기존 기술과의 차별성 또는 기존 문제 해결 방식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CBA533-6373-4DA5-B8C6-FDD23445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1210489"/>
            <a:ext cx="11544300" cy="5251430"/>
          </a:xfrm>
        </p:spPr>
        <p:txBody>
          <a:bodyPr/>
          <a:lstStyle/>
          <a:p>
            <a:r>
              <a:rPr lang="en-US" altLang="ko-KR" sz="2400"/>
              <a:t>~~~~~~~~~~~~~~~~~~</a:t>
            </a:r>
            <a:endParaRPr lang="en-US" altLang="ko-KR" sz="2400" dirty="0"/>
          </a:p>
          <a:p>
            <a:r>
              <a:rPr lang="ko-KR" altLang="en-US" sz="2400" dirty="0"/>
              <a:t>선행문헌 </a:t>
            </a:r>
            <a:r>
              <a:rPr lang="en-US" altLang="ko-KR" sz="2400" dirty="0"/>
              <a:t>1, 2, 3</a:t>
            </a:r>
            <a:r>
              <a:rPr lang="ko-KR" altLang="en-US" sz="2400" dirty="0"/>
              <a:t>은 이러한 구성을 포함하고 있지 않음</a:t>
            </a:r>
            <a:endParaRPr lang="en-US" altLang="ko-KR" sz="2400" dirty="0"/>
          </a:p>
          <a:p>
            <a:pPr lvl="1"/>
            <a:r>
              <a:rPr lang="en-US" altLang="ko-KR" sz="2000"/>
              <a:t>~~~~~~~~~</a:t>
            </a:r>
          </a:p>
          <a:p>
            <a:pPr lvl="1"/>
            <a:r>
              <a:rPr lang="en-US" altLang="ko-KR" sz="2000"/>
              <a:t>~~~~</a:t>
            </a:r>
            <a:endParaRPr lang="en-US" altLang="ko-KR" sz="2000" b="1"/>
          </a:p>
          <a:p>
            <a:pPr lvl="1"/>
            <a:endParaRPr lang="en-US" altLang="ko-KR" sz="2000" b="1"/>
          </a:p>
          <a:p>
            <a:r>
              <a:rPr lang="en-US" altLang="ko-KR" sz="2400"/>
              <a:t>~~~~~~~~~~~~~~~~~~</a:t>
            </a:r>
          </a:p>
          <a:p>
            <a:r>
              <a:rPr lang="ko-KR" altLang="en-US" sz="2400"/>
              <a:t>선행문헌 </a:t>
            </a:r>
            <a:r>
              <a:rPr lang="en-US" altLang="ko-KR" sz="2400"/>
              <a:t>1, 2, 3</a:t>
            </a:r>
            <a:r>
              <a:rPr lang="ko-KR" altLang="en-US" sz="2400"/>
              <a:t>은 이러한 구성을 포함하고 있지 않음</a:t>
            </a:r>
            <a:endParaRPr lang="en-US" altLang="ko-KR" sz="2400"/>
          </a:p>
          <a:p>
            <a:pPr lvl="1"/>
            <a:r>
              <a:rPr lang="en-US" altLang="ko-KR" sz="2000"/>
              <a:t>~~~~~~~~~</a:t>
            </a:r>
          </a:p>
          <a:p>
            <a:pPr lvl="1"/>
            <a:r>
              <a:rPr lang="en-US" altLang="ko-KR" sz="2000"/>
              <a:t>~~~~</a:t>
            </a:r>
            <a:endParaRPr lang="en-US" altLang="ko-KR" sz="2000" b="1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5FFE878-24E9-4E85-B021-27088E60DB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5746FE-E09E-42A4-AC52-7D48931BF378}" type="slidenum">
              <a:rPr lang="ko-KR" altLang="en-US" smtClean="0"/>
              <a:pPr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046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AB0DFB-EC13-4584-9361-800AE535B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해외출원 필요성 </a:t>
            </a:r>
            <a:r>
              <a:rPr lang="en-US" altLang="ko-KR"/>
              <a:t>(</a:t>
            </a:r>
            <a:r>
              <a:rPr lang="ko-KR" altLang="en-US"/>
              <a:t>시장성 포함</a:t>
            </a:r>
            <a:r>
              <a:rPr lang="en-US" altLang="ko-KR"/>
              <a:t>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903C4D1-D2FB-4609-A463-D61145149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793" y="1210489"/>
            <a:ext cx="11521440" cy="5251430"/>
          </a:xfrm>
        </p:spPr>
        <p:txBody>
          <a:bodyPr/>
          <a:lstStyle/>
          <a:p>
            <a:r>
              <a:rPr lang="ko-KR" altLang="en-US" sz="2400" dirty="0"/>
              <a:t>희망 해외출원 국가</a:t>
            </a:r>
            <a:endParaRPr lang="en-US" altLang="ko-KR" sz="2400" dirty="0"/>
          </a:p>
          <a:p>
            <a:endParaRPr lang="en-US" altLang="ko-KR" sz="2400" dirty="0"/>
          </a:p>
          <a:p>
            <a:r>
              <a:rPr lang="ko-KR" altLang="en-US" sz="2400" dirty="0"/>
              <a:t>기술이전 가능성</a:t>
            </a:r>
            <a:endParaRPr lang="en-US" altLang="ko-KR" sz="2400" dirty="0"/>
          </a:p>
          <a:p>
            <a:pPr marL="109537" indent="0">
              <a:buNone/>
            </a:pPr>
            <a:r>
              <a:rPr lang="en-US" altLang="ko-KR" sz="2400" b="1" dirty="0"/>
              <a:t>    </a:t>
            </a:r>
            <a:r>
              <a:rPr lang="ko-KR" altLang="en-US" sz="2000" dirty="0"/>
              <a:t>예시</a:t>
            </a:r>
            <a:r>
              <a:rPr lang="en-US" altLang="ko-KR" sz="2000" dirty="0"/>
              <a:t>) ~~~~~~~~ </a:t>
            </a:r>
            <a:r>
              <a:rPr lang="ko-KR" altLang="en-US" sz="2000" dirty="0"/>
              <a:t>삼성전자</a:t>
            </a:r>
            <a:r>
              <a:rPr lang="en-US" altLang="ko-KR" sz="2000" dirty="0"/>
              <a:t>, LG </a:t>
            </a:r>
            <a:r>
              <a:rPr lang="ko-KR" altLang="en-US" sz="2000" dirty="0"/>
              <a:t>전자</a:t>
            </a:r>
            <a:r>
              <a:rPr lang="en-US" altLang="ko-KR" sz="2000" dirty="0"/>
              <a:t> </a:t>
            </a:r>
            <a:r>
              <a:rPr lang="ko-KR" altLang="en-US" sz="2000" dirty="0"/>
              <a:t>기업 관심 등</a:t>
            </a:r>
            <a:r>
              <a:rPr lang="en-US" altLang="ko-KR" sz="2000" dirty="0"/>
              <a:t>~~  </a:t>
            </a:r>
          </a:p>
          <a:p>
            <a:pPr marL="109537" indent="0">
              <a:buNone/>
            </a:pPr>
            <a:r>
              <a:rPr lang="en-US" altLang="ko-KR" sz="2400" dirty="0"/>
              <a:t>             </a:t>
            </a:r>
          </a:p>
          <a:p>
            <a:pPr marL="109537" indent="0">
              <a:buNone/>
            </a:pPr>
            <a:r>
              <a:rPr lang="en-US" altLang="ko-KR" sz="2000" dirty="0"/>
              <a:t> </a:t>
            </a:r>
          </a:p>
          <a:p>
            <a:r>
              <a:rPr lang="ko-KR" altLang="en-US" sz="2400" dirty="0"/>
              <a:t>현재 시장의 흐름 </a:t>
            </a:r>
            <a:r>
              <a:rPr lang="en-US" altLang="ko-KR" sz="2400" dirty="0"/>
              <a:t>~~~ </a:t>
            </a:r>
          </a:p>
          <a:p>
            <a:pPr lvl="1"/>
            <a:r>
              <a:rPr lang="en-US" altLang="ko-KR" sz="2000" dirty="0"/>
              <a:t>~~~~~~ </a:t>
            </a:r>
          </a:p>
          <a:p>
            <a:pPr lvl="1"/>
            <a:r>
              <a:rPr lang="en-US" altLang="ko-KR" sz="2000" dirty="0"/>
              <a:t>~~~~~~ </a:t>
            </a:r>
          </a:p>
        </p:txBody>
      </p:sp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78FFEBD3-A273-4612-822A-AEC0D47609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5746FE-E09E-42A4-AC52-7D48931BF378}" type="slidenum">
              <a:rPr lang="ko-KR" altLang="en-US" smtClean="0"/>
              <a:pPr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5214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AB0DFB-EC13-4584-9361-800AE535B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/>
              <a:t>기술성숙도</a:t>
            </a:r>
            <a:r>
              <a:rPr lang="en-US" altLang="ko-KR" dirty="0"/>
              <a:t>(TRL, Technology Readiness Level)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9286625"/>
              </p:ext>
            </p:extLst>
          </p:nvPr>
        </p:nvGraphicFramePr>
        <p:xfrm>
          <a:off x="416858" y="1138766"/>
          <a:ext cx="11242861" cy="5104536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1009650">
                  <a:extLst>
                    <a:ext uri="{9D8B030D-6E8A-4147-A177-3AD203B41FA5}">
                      <a16:colId xmlns:a16="http://schemas.microsoft.com/office/drawing/2014/main" val="2673232154"/>
                    </a:ext>
                  </a:extLst>
                </a:gridCol>
                <a:gridCol w="847164">
                  <a:extLst>
                    <a:ext uri="{9D8B030D-6E8A-4147-A177-3AD203B41FA5}">
                      <a16:colId xmlns:a16="http://schemas.microsoft.com/office/drawing/2014/main" val="3261934071"/>
                    </a:ext>
                  </a:extLst>
                </a:gridCol>
                <a:gridCol w="1976718">
                  <a:extLst>
                    <a:ext uri="{9D8B030D-6E8A-4147-A177-3AD203B41FA5}">
                      <a16:colId xmlns:a16="http://schemas.microsoft.com/office/drawing/2014/main" val="868377231"/>
                    </a:ext>
                  </a:extLst>
                </a:gridCol>
                <a:gridCol w="1976718">
                  <a:extLst>
                    <a:ext uri="{9D8B030D-6E8A-4147-A177-3AD203B41FA5}">
                      <a16:colId xmlns:a16="http://schemas.microsoft.com/office/drawing/2014/main" val="3268138939"/>
                    </a:ext>
                  </a:extLst>
                </a:gridCol>
                <a:gridCol w="1532964">
                  <a:extLst>
                    <a:ext uri="{9D8B030D-6E8A-4147-A177-3AD203B41FA5}">
                      <a16:colId xmlns:a16="http://schemas.microsoft.com/office/drawing/2014/main" val="3038439310"/>
                    </a:ext>
                  </a:extLst>
                </a:gridCol>
                <a:gridCol w="1657209">
                  <a:extLst>
                    <a:ext uri="{9D8B030D-6E8A-4147-A177-3AD203B41FA5}">
                      <a16:colId xmlns:a16="http://schemas.microsoft.com/office/drawing/2014/main" val="773561698"/>
                    </a:ext>
                  </a:extLst>
                </a:gridCol>
                <a:gridCol w="2242438">
                  <a:extLst>
                    <a:ext uri="{9D8B030D-6E8A-4147-A177-3AD203B41FA5}">
                      <a16:colId xmlns:a16="http://schemas.microsoft.com/office/drawing/2014/main" val="2809417430"/>
                    </a:ext>
                  </a:extLst>
                </a:gridCol>
              </a:tblGrid>
              <a:tr h="3691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구분</a:t>
                      </a:r>
                      <a:endParaRPr lang="ko-KR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TRL </a:t>
                      </a:r>
                      <a:r>
                        <a:rPr lang="ko-KR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단계</a:t>
                      </a:r>
                      <a:endParaRPr lang="ko-KR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기본 정의</a:t>
                      </a:r>
                      <a:endParaRPr lang="ko-KR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산업분야별</a:t>
                      </a:r>
                      <a:r>
                        <a:rPr lang="ko-KR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정의</a:t>
                      </a:r>
                      <a:endParaRPr lang="ko-KR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DOE</a:t>
                      </a:r>
                      <a:br>
                        <a:rPr lang="en-US" altLang="ko-K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ko-KR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기술개발단계</a:t>
                      </a:r>
                      <a:br>
                        <a:rPr lang="ko-KR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en-US" altLang="ko-K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(</a:t>
                      </a:r>
                      <a:r>
                        <a:rPr lang="ko-KR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에너지분야</a:t>
                      </a:r>
                      <a:r>
                        <a:rPr lang="en-US" altLang="ko-K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en-US" altLang="ko-KR" sz="14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2696892"/>
                  </a:ext>
                </a:extLst>
              </a:tr>
              <a:tr h="43899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금속</a:t>
                      </a:r>
                      <a:r>
                        <a:rPr lang="en-US" altLang="ko-K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/</a:t>
                      </a:r>
                      <a:r>
                        <a:rPr lang="ko-KR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세라믹</a:t>
                      </a:r>
                      <a:r>
                        <a:rPr lang="en-US" altLang="ko-K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/</a:t>
                      </a:r>
                      <a:r>
                        <a:rPr lang="ko-KR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섬유</a:t>
                      </a:r>
                      <a:r>
                        <a:rPr lang="en-US" altLang="ko-K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/</a:t>
                      </a:r>
                      <a:r>
                        <a:rPr lang="ko-KR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화학</a:t>
                      </a:r>
                      <a:endParaRPr lang="ko-KR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기계</a:t>
                      </a:r>
                      <a:r>
                        <a:rPr lang="en-US" altLang="ko-K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/</a:t>
                      </a:r>
                      <a:r>
                        <a:rPr lang="ko-KR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전기</a:t>
                      </a:r>
                      <a:r>
                        <a:rPr lang="en-US" altLang="ko-K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/</a:t>
                      </a:r>
                      <a:r>
                        <a:rPr lang="ko-KR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전자</a:t>
                      </a:r>
                      <a:endParaRPr lang="ko-KR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식품</a:t>
                      </a:r>
                      <a:r>
                        <a:rPr lang="en-US" altLang="ko-K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/</a:t>
                      </a:r>
                      <a:r>
                        <a:rPr lang="ko-KR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의약품</a:t>
                      </a:r>
                      <a:r>
                        <a:rPr lang="en-US" altLang="ko-K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/</a:t>
                      </a:r>
                      <a:r>
                        <a:rPr lang="ko-KR" alt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화장품</a:t>
                      </a:r>
                      <a:endParaRPr lang="ko-KR" alt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5562511"/>
                  </a:ext>
                </a:extLst>
              </a:tr>
              <a:tr h="38707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</a:rPr>
                        <a:t>기초 연구 </a:t>
                      </a:r>
                      <a:endParaRPr lang="en-US" altLang="ko-KR" sz="14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</a:rPr>
                        <a:t>단계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 dirty="0">
                          <a:effectLst/>
                        </a:rPr>
                        <a:t>1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>
                          <a:effectLst/>
                        </a:rPr>
                        <a:t>기초 이론</a:t>
                      </a:r>
                      <a:r>
                        <a:rPr lang="en-US" altLang="ko-KR" sz="1400" u="none" strike="noStrike">
                          <a:effectLst/>
                        </a:rPr>
                        <a:t>/</a:t>
                      </a:r>
                      <a:r>
                        <a:rPr lang="ko-KR" altLang="en-US" sz="1400" u="none" strike="noStrike">
                          <a:effectLst/>
                        </a:rPr>
                        <a:t>실험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</a:rPr>
                        <a:t>-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</a:rPr>
                        <a:t>-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</a:rPr>
                        <a:t>-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>
                          <a:effectLst/>
                        </a:rPr>
                        <a:t>기초 과학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56315828"/>
                  </a:ext>
                </a:extLst>
              </a:tr>
              <a:tr h="4217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 dirty="0">
                          <a:effectLst/>
                        </a:rPr>
                        <a:t>2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실용 목적의 아이디어</a:t>
                      </a:r>
                      <a:r>
                        <a:rPr lang="en-US" altLang="ko-KR" sz="1400" u="none" strike="noStrike" dirty="0">
                          <a:effectLst/>
                        </a:rPr>
                        <a:t>, </a:t>
                      </a:r>
                    </a:p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특허 등 개념 정립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>
                          <a:effectLst/>
                        </a:rPr>
                        <a:t>-</a:t>
                      </a:r>
                      <a:endParaRPr lang="en-US" altLang="ko-KR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</a:rPr>
                        <a:t>-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u="none" strike="noStrike" dirty="0">
                          <a:effectLst/>
                        </a:rPr>
                        <a:t>-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>
                          <a:effectLst/>
                        </a:rPr>
                        <a:t>원천기술개발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8102428"/>
                  </a:ext>
                </a:extLst>
              </a:tr>
              <a:tr h="5867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 dirty="0">
                          <a:effectLst/>
                        </a:rPr>
                        <a:t>실험 단계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 dirty="0">
                          <a:effectLst/>
                        </a:rPr>
                        <a:t>3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>
                          <a:effectLst/>
                        </a:rPr>
                        <a:t>실험실 규모의 기본성능 검증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>
                          <a:effectLst/>
                        </a:rPr>
                        <a:t>다양한 소재 합성 및 배합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모델링</a:t>
                      </a:r>
                      <a:r>
                        <a:rPr lang="en-US" altLang="ko-KR" sz="1400" u="none" strike="noStrike" dirty="0">
                          <a:effectLst/>
                        </a:rPr>
                        <a:t>/</a:t>
                      </a:r>
                      <a:r>
                        <a:rPr lang="ko-KR" altLang="en-US" sz="1400" u="none" strike="noStrike" dirty="0">
                          <a:effectLst/>
                        </a:rPr>
                        <a:t>설계 기술</a:t>
                      </a:r>
                      <a:endParaRPr lang="en-US" altLang="ko-KR" sz="1400" u="none" strike="noStrike" dirty="0">
                        <a:effectLst/>
                      </a:endParaRPr>
                    </a:p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확보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다양한 소재 실험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>
                          <a:effectLst/>
                        </a:rPr>
                        <a:t>부품기술개발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54794542"/>
                  </a:ext>
                </a:extLst>
              </a:tr>
              <a:tr h="4217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 dirty="0">
                          <a:effectLst/>
                        </a:rPr>
                        <a:t>4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실험실 규모의 부품</a:t>
                      </a:r>
                      <a:r>
                        <a:rPr lang="en-US" altLang="ko-KR" sz="1400" u="none" strike="noStrike" dirty="0">
                          <a:effectLst/>
                        </a:rPr>
                        <a:t>/</a:t>
                      </a:r>
                    </a:p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시스템 성능평가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최적의 소재 합성 및  </a:t>
                      </a:r>
                      <a:endParaRPr lang="en-US" altLang="ko-KR" sz="1400" u="none" strike="noStrike" dirty="0">
                        <a:effectLst/>
                      </a:endParaRPr>
                    </a:p>
                    <a:p>
                      <a:pPr algn="l" fontAlgn="ctr"/>
                      <a:r>
                        <a:rPr lang="ko-KR" altLang="en-US" sz="1400" u="none" strike="noStrike" dirty="0" err="1">
                          <a:effectLst/>
                        </a:rPr>
                        <a:t>배합비</a:t>
                      </a:r>
                      <a:r>
                        <a:rPr lang="ko-KR" altLang="en-US" sz="1400" u="none" strike="noStrike" dirty="0">
                          <a:effectLst/>
                        </a:rPr>
                        <a:t> 구성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>
                          <a:effectLst/>
                        </a:rPr>
                        <a:t>실용화를 위한 핵심요소 기술확보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핵심기능소재 선별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Lab-scale </a:t>
                      </a:r>
                      <a:r>
                        <a:rPr lang="ko-KR" altLang="en-US" sz="1400" u="none" strike="noStrike" dirty="0">
                          <a:effectLst/>
                        </a:rPr>
                        <a:t>기술개발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34725949"/>
                  </a:ext>
                </a:extLst>
              </a:tr>
              <a:tr h="42175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</a:rPr>
                        <a:t>시작품 단계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 dirty="0">
                          <a:effectLst/>
                        </a:rPr>
                        <a:t>5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확정된 부품</a:t>
                      </a:r>
                      <a:r>
                        <a:rPr lang="en-US" altLang="ko-KR" sz="1400" u="none" strike="noStrike" dirty="0">
                          <a:effectLst/>
                        </a:rPr>
                        <a:t>/</a:t>
                      </a:r>
                      <a:r>
                        <a:rPr lang="ko-KR" altLang="en-US" sz="1400" u="none" strike="noStrike" dirty="0">
                          <a:effectLst/>
                        </a:rPr>
                        <a:t>시스템의 </a:t>
                      </a:r>
                      <a:endParaRPr lang="en-US" altLang="ko-KR" sz="1400" u="none" strike="noStrike" dirty="0">
                        <a:effectLst/>
                      </a:endParaRPr>
                    </a:p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시작품 제작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>
                          <a:effectLst/>
                        </a:rPr>
                        <a:t>공정 최적화 조건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>
                          <a:effectLst/>
                        </a:rPr>
                        <a:t>제작기술</a:t>
                      </a:r>
                      <a:r>
                        <a:rPr lang="en-US" altLang="ko-KR" sz="1400" u="none" strike="noStrike">
                          <a:effectLst/>
                        </a:rPr>
                        <a:t>, </a:t>
                      </a:r>
                      <a:r>
                        <a:rPr lang="ko-KR" altLang="en-US" sz="1400" u="none" strike="noStrike">
                          <a:effectLst/>
                        </a:rPr>
                        <a:t>시스템 통합기술 확보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분리 및 수율 향상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Pilot-Scale </a:t>
                      </a:r>
                      <a:r>
                        <a:rPr lang="ko-KR" altLang="en-US" sz="1400" u="none" strike="noStrike" dirty="0">
                          <a:effectLst/>
                        </a:rPr>
                        <a:t>기술개발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0620729"/>
                  </a:ext>
                </a:extLst>
              </a:tr>
              <a:tr h="4679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 dirty="0">
                          <a:effectLst/>
                        </a:rPr>
                        <a:t>6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>
                          <a:effectLst/>
                        </a:rPr>
                        <a:t>시작품 성능 평가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시작품 성능 평가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시작품 성능 평가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 dirty="0" err="1">
                          <a:effectLst/>
                        </a:rPr>
                        <a:t>전임상시험</a:t>
                      </a:r>
                      <a:r>
                        <a:rPr lang="en-US" altLang="ko-KR" sz="1400" u="none" strike="noStrike" dirty="0">
                          <a:effectLst/>
                        </a:rPr>
                        <a:t>, </a:t>
                      </a:r>
                      <a:r>
                        <a:rPr lang="ko-KR" altLang="en-US" sz="1400" u="none" strike="noStrike" dirty="0">
                          <a:effectLst/>
                        </a:rPr>
                        <a:t>독성</a:t>
                      </a:r>
                      <a:r>
                        <a:rPr lang="en-US" altLang="ko-KR" sz="1400" u="none" strike="noStrike" dirty="0">
                          <a:effectLst/>
                        </a:rPr>
                        <a:t>/</a:t>
                      </a:r>
                    </a:p>
                    <a:p>
                      <a:pPr algn="l" fontAlgn="ctr"/>
                      <a:r>
                        <a:rPr lang="ko-KR" altLang="en-US" sz="1400" u="none" strike="noStrike" dirty="0" err="1">
                          <a:effectLst/>
                        </a:rPr>
                        <a:t>안정성평가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필드 테스트 기술개발 </a:t>
                      </a:r>
                      <a:r>
                        <a:rPr lang="en-US" altLang="ko-KR" sz="1400" u="none" strike="noStrike" dirty="0">
                          <a:effectLst/>
                        </a:rPr>
                        <a:t>(</a:t>
                      </a:r>
                      <a:r>
                        <a:rPr lang="ko-KR" altLang="en-US" sz="1400" u="none" strike="noStrike" dirty="0">
                          <a:effectLst/>
                        </a:rPr>
                        <a:t>실증</a:t>
                      </a:r>
                      <a:r>
                        <a:rPr lang="en-US" altLang="ko-KR" sz="1400" u="none" strike="noStrike" dirty="0">
                          <a:effectLst/>
                        </a:rPr>
                        <a:t>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19345428"/>
                  </a:ext>
                </a:extLst>
              </a:tr>
              <a:tr h="54337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</a:rPr>
                        <a:t>제품화 단계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 dirty="0">
                          <a:effectLst/>
                        </a:rPr>
                        <a:t>7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>
                          <a:effectLst/>
                        </a:rPr>
                        <a:t>시작품의 신뢰성 평가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>
                          <a:effectLst/>
                        </a:rPr>
                        <a:t>신뢰성 평가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시작품의 신뢰성</a:t>
                      </a:r>
                      <a:endParaRPr lang="en-US" altLang="ko-KR" sz="1400" u="none" strike="noStrike" dirty="0">
                        <a:effectLst/>
                      </a:endParaRPr>
                    </a:p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평가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>
                          <a:effectLst/>
                        </a:rPr>
                        <a:t>임상시험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400" u="none" strike="noStrike" dirty="0">
                          <a:effectLst/>
                        </a:rPr>
                        <a:t>Prototype </a:t>
                      </a:r>
                      <a:r>
                        <a:rPr lang="ko-KR" altLang="en-US" sz="1400" u="none" strike="noStrike" dirty="0">
                          <a:effectLst/>
                        </a:rPr>
                        <a:t>시범사업 </a:t>
                      </a:r>
                      <a:r>
                        <a:rPr lang="en-US" altLang="ko-KR" sz="1400" u="none" strike="noStrike" dirty="0">
                          <a:effectLst/>
                        </a:rPr>
                        <a:t>(</a:t>
                      </a:r>
                      <a:r>
                        <a:rPr lang="ko-KR" altLang="en-US" sz="1400" u="none" strike="noStrike" dirty="0" err="1">
                          <a:effectLst/>
                        </a:rPr>
                        <a:t>시범화</a:t>
                      </a:r>
                      <a:r>
                        <a:rPr lang="en-US" altLang="ko-KR" sz="1400" u="none" strike="noStrike" dirty="0">
                          <a:effectLst/>
                        </a:rPr>
                        <a:t>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02149787"/>
                  </a:ext>
                </a:extLst>
              </a:tr>
              <a:tr h="49999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 dirty="0">
                          <a:effectLst/>
                        </a:rPr>
                        <a:t>8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>
                          <a:effectLst/>
                        </a:rPr>
                        <a:t>시제품의 인증 및 표준화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KS,ISO</a:t>
                      </a:r>
                      <a:r>
                        <a:rPr lang="ko-KR" altLang="en-US" sz="1400" u="none" strike="noStrike">
                          <a:effectLst/>
                        </a:rPr>
                        <a:t>인증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>
                          <a:effectLst/>
                        </a:rPr>
                        <a:t>한국선급인증</a:t>
                      </a:r>
                      <a:r>
                        <a:rPr lang="en-US" altLang="ko-KR" sz="1400" u="none" strike="noStrike">
                          <a:effectLst/>
                        </a:rPr>
                        <a:t>, KS,ISO</a:t>
                      </a:r>
                      <a:r>
                        <a:rPr lang="ko-KR" altLang="en-US" sz="1400" u="none" strike="noStrike">
                          <a:effectLst/>
                        </a:rPr>
                        <a:t>인증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 dirty="0" err="1">
                          <a:effectLst/>
                        </a:rPr>
                        <a:t>식약청허가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시범사업의 마지막 단계</a:t>
                      </a:r>
                      <a:endParaRPr lang="en-US" altLang="ko-KR" sz="1400" u="none" strike="noStrike" dirty="0">
                        <a:effectLst/>
                      </a:endParaRPr>
                    </a:p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 </a:t>
                      </a:r>
                      <a:r>
                        <a:rPr lang="en-US" altLang="ko-KR" sz="1400" u="none" strike="noStrike" dirty="0">
                          <a:effectLst/>
                        </a:rPr>
                        <a:t>(</a:t>
                      </a:r>
                      <a:r>
                        <a:rPr lang="ko-KR" altLang="en-US" sz="1400" u="none" strike="noStrike" dirty="0">
                          <a:effectLst/>
                        </a:rPr>
                        <a:t>인증</a:t>
                      </a:r>
                      <a:r>
                        <a:rPr lang="en-US" altLang="ko-KR" sz="1400" u="none" strike="noStrike" dirty="0">
                          <a:effectLst/>
                        </a:rPr>
                        <a:t>/</a:t>
                      </a:r>
                      <a:r>
                        <a:rPr lang="ko-KR" altLang="en-US" sz="1400" u="none" strike="noStrike" dirty="0">
                          <a:effectLst/>
                        </a:rPr>
                        <a:t>표준화</a:t>
                      </a:r>
                      <a:r>
                        <a:rPr lang="en-US" altLang="ko-KR" sz="1400" u="none" strike="noStrike" dirty="0">
                          <a:effectLst/>
                        </a:rPr>
                        <a:t>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5045370"/>
                  </a:ext>
                </a:extLst>
              </a:tr>
              <a:tr h="50248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400" u="none" strike="noStrike">
                          <a:effectLst/>
                        </a:rPr>
                        <a:t>사업화 단계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u="none" strike="noStrike" dirty="0">
                          <a:effectLst/>
                        </a:rPr>
                        <a:t>9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>
                          <a:effectLst/>
                        </a:rPr>
                        <a:t>사업화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>
                          <a:effectLst/>
                        </a:rPr>
                        <a:t>　</a:t>
                      </a:r>
                      <a:endParaRPr lang="ko-KR" altLang="en-US" sz="14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　</a:t>
                      </a:r>
                      <a:endParaRPr lang="ko-KR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400" u="none" strike="noStrike" dirty="0">
                          <a:effectLst/>
                        </a:rPr>
                        <a:t>현실적용단계 </a:t>
                      </a:r>
                      <a:r>
                        <a:rPr lang="en-US" altLang="ko-KR" sz="1400" u="none" strike="noStrike" dirty="0">
                          <a:effectLst/>
                        </a:rPr>
                        <a:t>(</a:t>
                      </a:r>
                      <a:r>
                        <a:rPr lang="ko-KR" altLang="en-US" sz="1400" u="none" strike="noStrike" dirty="0">
                          <a:effectLst/>
                        </a:rPr>
                        <a:t>사업화</a:t>
                      </a:r>
                      <a:r>
                        <a:rPr lang="en-US" altLang="ko-KR" sz="1400" u="none" strike="noStrike" dirty="0">
                          <a:effectLst/>
                        </a:rPr>
                        <a:t>)</a:t>
                      </a:r>
                      <a:endParaRPr lang="en-US" altLang="ko-KR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57884697"/>
                  </a:ext>
                </a:extLst>
              </a:tr>
            </a:tbl>
          </a:graphicData>
        </a:graphic>
      </p:graphicFrame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78FFEBD3-A273-4612-822A-AEC0D47609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5746FE-E09E-42A4-AC52-7D48931BF378}" type="slidenum">
              <a:rPr lang="ko-KR" altLang="en-US" smtClean="0"/>
              <a:pPr/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3292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30200"/>
            <a:ext cx="11212830" cy="738208"/>
          </a:xfrm>
        </p:spPr>
        <p:txBody>
          <a:bodyPr/>
          <a:lstStyle/>
          <a:p>
            <a:r>
              <a:rPr lang="ko-KR" altLang="en-US" dirty="0"/>
              <a:t>발명 개요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42900" y="1234440"/>
            <a:ext cx="11521440" cy="5123498"/>
          </a:xfrm>
        </p:spPr>
        <p:txBody>
          <a:bodyPr/>
          <a:lstStyle/>
          <a:p>
            <a:r>
              <a:rPr lang="en-US" altLang="ko-KR"/>
              <a:t>XXXXX  </a:t>
            </a:r>
            <a:r>
              <a:rPr lang="ko-KR" altLang="en-US"/>
              <a:t>방법 또는 장치</a:t>
            </a:r>
            <a:endParaRPr lang="en-US" altLang="ko-KR" dirty="0"/>
          </a:p>
          <a:p>
            <a:pPr lvl="1"/>
            <a:r>
              <a:rPr lang="en-US" altLang="ko-KR" b="1"/>
              <a:t>XXXXXXXX</a:t>
            </a:r>
            <a:r>
              <a:rPr lang="ko-KR" altLang="en-US" b="1"/>
              <a:t> </a:t>
            </a:r>
            <a:r>
              <a:rPr lang="ko-KR" altLang="en-US" b="1" dirty="0"/>
              <a:t>처리</a:t>
            </a:r>
            <a:endParaRPr lang="en-US" altLang="ko-KR" b="1" dirty="0"/>
          </a:p>
          <a:p>
            <a:pPr lvl="1"/>
            <a:r>
              <a:rPr lang="en-US" altLang="ko-KR" b="1"/>
              <a:t>XXXXXX </a:t>
            </a:r>
            <a:r>
              <a:rPr lang="ko-KR" altLang="en-US" b="1"/>
              <a:t>분석</a:t>
            </a:r>
            <a:endParaRPr lang="en-US" altLang="ko-KR" b="1"/>
          </a:p>
          <a:p>
            <a:pPr lvl="1"/>
            <a:endParaRPr lang="ko-KR" altLang="en-US" b="1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6B259D1-E675-465B-802F-35BBC7A2E0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5746FE-E09E-42A4-AC52-7D48931BF378}" type="slidenum">
              <a:rPr lang="ko-KR" altLang="en-US" smtClean="0"/>
              <a:pPr/>
              <a:t>2</a:t>
            </a:fld>
            <a:endParaRPr lang="ko-KR" altLang="en-US" dirty="0"/>
          </a:p>
        </p:txBody>
      </p:sp>
      <p:sp>
        <p:nvSpPr>
          <p:cNvPr id="51" name="직사각형 50"/>
          <p:cNvSpPr/>
          <p:nvPr/>
        </p:nvSpPr>
        <p:spPr>
          <a:xfrm>
            <a:off x="457200" y="3436212"/>
            <a:ext cx="11212830" cy="2895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solidFill>
                  <a:schemeClr val="tx1"/>
                </a:solidFill>
              </a:rPr>
              <a:t> 예</a:t>
            </a:r>
            <a:r>
              <a:rPr lang="en-US" altLang="ko-KR">
                <a:solidFill>
                  <a:schemeClr val="tx1"/>
                </a:solidFill>
              </a:rPr>
              <a:t>) </a:t>
            </a:r>
            <a:r>
              <a:rPr lang="ko-KR" altLang="en-US">
                <a:solidFill>
                  <a:schemeClr val="tx1"/>
                </a:solidFill>
              </a:rPr>
              <a:t>도면</a:t>
            </a:r>
          </a:p>
        </p:txBody>
      </p:sp>
    </p:spTree>
    <p:extLst>
      <p:ext uri="{BB962C8B-B14F-4D97-AF65-F5344CB8AC3E}">
        <p14:creationId xmlns:p14="http://schemas.microsoft.com/office/powerpoint/2010/main" val="1887125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30200"/>
            <a:ext cx="11212830" cy="738208"/>
          </a:xfrm>
        </p:spPr>
        <p:txBody>
          <a:bodyPr/>
          <a:lstStyle/>
          <a:p>
            <a:r>
              <a:rPr lang="ko-KR" altLang="en-US" dirty="0"/>
              <a:t>관련 특허 리스트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3533" y="1068408"/>
            <a:ext cx="11521440" cy="5123498"/>
          </a:xfrm>
        </p:spPr>
        <p:txBody>
          <a:bodyPr/>
          <a:lstStyle/>
          <a:p>
            <a:r>
              <a:rPr lang="ko-KR" altLang="en-US" dirty="0"/>
              <a:t>발명자의 </a:t>
            </a:r>
            <a:r>
              <a:rPr lang="ko-KR" altLang="en-US" dirty="0" err="1"/>
              <a:t>기출원</a:t>
            </a:r>
            <a:r>
              <a:rPr lang="ko-KR" altLang="en-US" dirty="0"/>
              <a:t> 특허</a:t>
            </a:r>
            <a:endParaRPr lang="en-US" altLang="ko-KR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6B259D1-E675-465B-802F-35BBC7A2E0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5746FE-E09E-42A4-AC52-7D48931BF378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6376414"/>
              </p:ext>
            </p:extLst>
          </p:nvPr>
        </p:nvGraphicFramePr>
        <p:xfrm>
          <a:off x="637954" y="1775953"/>
          <a:ext cx="11032076" cy="426748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40439">
                  <a:extLst>
                    <a:ext uri="{9D8B030D-6E8A-4147-A177-3AD203B41FA5}">
                      <a16:colId xmlns:a16="http://schemas.microsoft.com/office/drawing/2014/main" val="1533147132"/>
                    </a:ext>
                  </a:extLst>
                </a:gridCol>
                <a:gridCol w="3088875">
                  <a:extLst>
                    <a:ext uri="{9D8B030D-6E8A-4147-A177-3AD203B41FA5}">
                      <a16:colId xmlns:a16="http://schemas.microsoft.com/office/drawing/2014/main" val="600235489"/>
                    </a:ext>
                  </a:extLst>
                </a:gridCol>
                <a:gridCol w="3229278">
                  <a:extLst>
                    <a:ext uri="{9D8B030D-6E8A-4147-A177-3AD203B41FA5}">
                      <a16:colId xmlns:a16="http://schemas.microsoft.com/office/drawing/2014/main" val="712279683"/>
                    </a:ext>
                  </a:extLst>
                </a:gridCol>
                <a:gridCol w="3073484">
                  <a:extLst>
                    <a:ext uri="{9D8B030D-6E8A-4147-A177-3AD203B41FA5}">
                      <a16:colId xmlns:a16="http://schemas.microsoft.com/office/drawing/2014/main" val="2580220437"/>
                    </a:ext>
                  </a:extLst>
                </a:gridCol>
              </a:tblGrid>
              <a:tr h="5322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관련 특허 </a:t>
                      </a:r>
                      <a:r>
                        <a:rPr lang="en-US" altLang="ko-KR" dirty="0"/>
                        <a:t>1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관련 특허 </a:t>
                      </a:r>
                      <a:r>
                        <a:rPr lang="en-US" altLang="ko-KR" dirty="0"/>
                        <a:t>2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관련 특허 </a:t>
                      </a:r>
                      <a:r>
                        <a:rPr lang="en-US" altLang="ko-KR" dirty="0"/>
                        <a:t>3</a:t>
                      </a:r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1687932"/>
                  </a:ext>
                </a:extLst>
              </a:tr>
              <a:tr h="44688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err="1"/>
                        <a:t>출원번호</a:t>
                      </a:r>
                      <a:endParaRPr lang="ko-KR" alt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8898193"/>
                  </a:ext>
                </a:extLst>
              </a:tr>
              <a:tr h="44688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/>
                        <a:t>출원인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894577"/>
                  </a:ext>
                </a:extLst>
              </a:tr>
              <a:tr h="46813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/>
                        <a:t>발명자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2010529"/>
                  </a:ext>
                </a:extLst>
              </a:tr>
              <a:tr h="65721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/>
                        <a:t>발명의 명칭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7507242"/>
                  </a:ext>
                </a:extLst>
              </a:tr>
              <a:tr h="171612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err="1"/>
                        <a:t>본특허와의</a:t>
                      </a:r>
                      <a:r>
                        <a:rPr lang="ko-KR" altLang="en-US" b="1" dirty="0"/>
                        <a:t> </a:t>
                      </a:r>
                      <a:endParaRPr lang="en-US" altLang="ko-KR" b="1" dirty="0"/>
                    </a:p>
                    <a:p>
                      <a:pPr latinLnBrk="1"/>
                      <a:r>
                        <a:rPr lang="ko-KR" altLang="en-US" b="1" dirty="0" err="1"/>
                        <a:t>차별점</a:t>
                      </a:r>
                      <a:endParaRPr lang="ko-KR" alt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9854230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915398" y="6043437"/>
            <a:ext cx="10067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* </a:t>
            </a:r>
            <a:r>
              <a:rPr lang="ko-KR" altLang="en-US" dirty="0"/>
              <a:t>심의대상 특허와 유사한 </a:t>
            </a:r>
            <a:r>
              <a:rPr lang="ko-KR" altLang="en-US" dirty="0" err="1"/>
              <a:t>주발명자의</a:t>
            </a:r>
            <a:r>
              <a:rPr lang="ko-KR" altLang="en-US" dirty="0"/>
              <a:t> 특허가 있을 경우</a:t>
            </a:r>
            <a:r>
              <a:rPr lang="en-US" altLang="ko-KR" dirty="0"/>
              <a:t>, </a:t>
            </a:r>
            <a:r>
              <a:rPr lang="ko-KR" altLang="en-US" dirty="0"/>
              <a:t>주요 특징을 간략히 비교하여 기재 </a:t>
            </a:r>
          </a:p>
        </p:txBody>
      </p:sp>
    </p:spTree>
    <p:extLst>
      <p:ext uri="{BB962C8B-B14F-4D97-AF65-F5344CB8AC3E}">
        <p14:creationId xmlns:p14="http://schemas.microsoft.com/office/powerpoint/2010/main" val="3978066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A82137-F2D7-4BEC-ACFD-40CA0613E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0200"/>
            <a:ext cx="11292840" cy="738208"/>
          </a:xfrm>
        </p:spPr>
        <p:txBody>
          <a:bodyPr/>
          <a:lstStyle/>
          <a:p>
            <a:r>
              <a:rPr lang="ko-KR" altLang="en-US" dirty="0"/>
              <a:t>기존 방법의 문제점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176B1FA-07D2-4E0B-A736-5DC1B249D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470" y="1210489"/>
            <a:ext cx="11544300" cy="5147449"/>
          </a:xfrm>
        </p:spPr>
        <p:txBody>
          <a:bodyPr/>
          <a:lstStyle/>
          <a:p>
            <a:r>
              <a:rPr lang="ko-KR" altLang="en-US"/>
              <a:t> </a:t>
            </a:r>
            <a:r>
              <a:rPr lang="en-US" altLang="ko-KR"/>
              <a:t>~~~~</a:t>
            </a:r>
            <a:r>
              <a:rPr lang="ko-KR" altLang="en-US"/>
              <a:t>에 대한 기술</a:t>
            </a:r>
            <a:endParaRPr lang="en-US" altLang="ko-KR" b="1" dirty="0"/>
          </a:p>
          <a:p>
            <a:pPr lvl="1"/>
            <a:r>
              <a:rPr lang="en-US" altLang="ko-KR"/>
              <a:t>~~~~~~~~~~~~~~~~~~~~~~ </a:t>
            </a:r>
            <a:r>
              <a:rPr lang="ko-KR" altLang="en-US"/>
              <a:t>한 문제  </a:t>
            </a:r>
            <a:endParaRPr lang="en-US" altLang="ko-KR"/>
          </a:p>
          <a:p>
            <a:r>
              <a:rPr lang="en-US" altLang="ko-KR"/>
              <a:t>~~~~</a:t>
            </a:r>
            <a:r>
              <a:rPr lang="ko-KR" altLang="en-US"/>
              <a:t>에 대한 것</a:t>
            </a:r>
            <a:endParaRPr lang="en-US" altLang="ko-KR" b="1"/>
          </a:p>
          <a:p>
            <a:pPr lvl="1"/>
            <a:r>
              <a:rPr lang="en-US" altLang="ko-KR"/>
              <a:t>~~~~~~~~~~~~~~~~~~~~~~ </a:t>
            </a:r>
            <a:r>
              <a:rPr lang="ko-KR" altLang="en-US"/>
              <a:t>한 문제  </a:t>
            </a:r>
          </a:p>
          <a:p>
            <a:pPr lvl="1"/>
            <a:endParaRPr lang="ko-KR" altLang="en-US" dirty="0"/>
          </a:p>
        </p:txBody>
      </p:sp>
      <p:sp>
        <p:nvSpPr>
          <p:cNvPr id="14" name="슬라이드 번호 개체 틀 13">
            <a:extLst>
              <a:ext uri="{FF2B5EF4-FFF2-40B4-BE49-F238E27FC236}">
                <a16:creationId xmlns:a16="http://schemas.microsoft.com/office/drawing/2014/main" id="{DE9FC6D3-FD8A-47FD-938A-1A71674704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5746FE-E09E-42A4-AC52-7D48931BF378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457200" y="3462338"/>
            <a:ext cx="11292840" cy="2895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solidFill>
                  <a:schemeClr val="tx1"/>
                </a:solidFill>
              </a:rPr>
              <a:t> 예</a:t>
            </a:r>
            <a:r>
              <a:rPr lang="en-US" altLang="ko-KR">
                <a:solidFill>
                  <a:schemeClr val="tx1"/>
                </a:solidFill>
              </a:rPr>
              <a:t>) </a:t>
            </a:r>
            <a:r>
              <a:rPr lang="ko-KR" altLang="en-US">
                <a:solidFill>
                  <a:schemeClr val="tx1"/>
                </a:solidFill>
              </a:rPr>
              <a:t>기존 기술 도면 </a:t>
            </a:r>
            <a:r>
              <a:rPr lang="en-US" altLang="ko-KR">
                <a:solidFill>
                  <a:schemeClr val="tx1"/>
                </a:solidFill>
              </a:rPr>
              <a:t>(</a:t>
            </a:r>
            <a:r>
              <a:rPr lang="ko-KR" altLang="en-US">
                <a:solidFill>
                  <a:schemeClr val="tx1"/>
                </a:solidFill>
              </a:rPr>
              <a:t>있다면</a:t>
            </a:r>
            <a:r>
              <a:rPr lang="en-US" altLang="ko-KR">
                <a:solidFill>
                  <a:schemeClr val="tx1"/>
                </a:solidFill>
              </a:rPr>
              <a:t>)</a:t>
            </a:r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581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5770" y="330200"/>
            <a:ext cx="11297738" cy="738208"/>
          </a:xfrm>
        </p:spPr>
        <p:txBody>
          <a:bodyPr/>
          <a:lstStyle/>
          <a:p>
            <a:r>
              <a:rPr lang="ko-KR" altLang="en-US" dirty="0"/>
              <a:t>발명의 </a:t>
            </a:r>
            <a:r>
              <a:rPr lang="ko-KR" altLang="en-US"/>
              <a:t>핵심 아이디어 </a:t>
            </a:r>
            <a:r>
              <a:rPr lang="en-US" altLang="ko-KR"/>
              <a:t>(1)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937" y="1200170"/>
            <a:ext cx="11487151" cy="5043467"/>
          </a:xfrm>
        </p:spPr>
        <p:txBody>
          <a:bodyPr/>
          <a:lstStyle/>
          <a:p>
            <a:r>
              <a:rPr lang="en-US" altLang="ko-KR" dirty="0"/>
              <a:t>~~~~~~~~~</a:t>
            </a:r>
            <a:r>
              <a:rPr lang="ko-KR" altLang="en-US" dirty="0"/>
              <a:t> 구성</a:t>
            </a:r>
            <a:endParaRPr lang="en-US" altLang="ko-KR" dirty="0"/>
          </a:p>
          <a:p>
            <a:pPr marL="411162" lvl="1" indent="0">
              <a:buNone/>
            </a:pPr>
            <a:r>
              <a:rPr lang="en-US" altLang="ko-KR" b="1" dirty="0"/>
              <a:t>→~~~~~~~~~~~~~~~~~</a:t>
            </a:r>
            <a:endParaRPr lang="en-US" altLang="ko-KR" dirty="0"/>
          </a:p>
          <a:p>
            <a:pPr lvl="1"/>
            <a:endParaRPr lang="en-US" altLang="ko-KR" dirty="0"/>
          </a:p>
          <a:p>
            <a:r>
              <a:rPr lang="en-US" altLang="ko-KR" dirty="0"/>
              <a:t>~~~~~~~~~</a:t>
            </a:r>
            <a:r>
              <a:rPr lang="ko-KR" altLang="en-US" dirty="0"/>
              <a:t> 동작 방법 </a:t>
            </a:r>
            <a:endParaRPr lang="en-US" altLang="ko-KR" dirty="0"/>
          </a:p>
          <a:p>
            <a:pPr marL="411162" lvl="1" indent="0">
              <a:buNone/>
            </a:pPr>
            <a:r>
              <a:rPr lang="en-US" altLang="ko-KR" b="1" dirty="0"/>
              <a:t>→~~~~~~~~~~~~~~~~~</a:t>
            </a:r>
          </a:p>
          <a:p>
            <a:pPr marL="411162" lvl="1" indent="0">
              <a:buNone/>
            </a:pPr>
            <a:endParaRPr lang="en-US" altLang="ko-KR" b="1" dirty="0"/>
          </a:p>
          <a:p>
            <a:r>
              <a:rPr lang="en-US" altLang="ko-KR" dirty="0"/>
              <a:t>~~~~~~~~~</a:t>
            </a:r>
            <a:r>
              <a:rPr lang="ko-KR" altLang="en-US" dirty="0"/>
              <a:t> 제공 </a:t>
            </a:r>
            <a:endParaRPr lang="en-US" altLang="ko-KR" dirty="0"/>
          </a:p>
          <a:p>
            <a:pPr marL="411162" lvl="1" indent="0">
              <a:buNone/>
            </a:pPr>
            <a:r>
              <a:rPr lang="en-US" altLang="ko-KR" b="1" dirty="0"/>
              <a:t>→~~~~~~~~~~~~~~~~~</a:t>
            </a:r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marL="703263" lvl="2" indent="0">
              <a:buNone/>
            </a:pPr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C48EE93-E588-48F2-8160-CAC7D8748C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5746FE-E09E-42A4-AC52-7D48931BF378}" type="slidenum">
              <a:rPr lang="ko-KR" altLang="en-US" smtClean="0"/>
              <a:pPr/>
              <a:t>5</a:t>
            </a:fld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6132513" y="1314471"/>
            <a:ext cx="5708968" cy="35661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solidFill>
                  <a:schemeClr val="tx1"/>
                </a:solidFill>
              </a:rPr>
              <a:t> 예</a:t>
            </a:r>
            <a:r>
              <a:rPr lang="en-US" altLang="ko-KR">
                <a:solidFill>
                  <a:schemeClr val="tx1"/>
                </a:solidFill>
              </a:rPr>
              <a:t>) </a:t>
            </a:r>
            <a:r>
              <a:rPr lang="ko-KR" altLang="en-US">
                <a:solidFill>
                  <a:schemeClr val="tx1"/>
                </a:solidFill>
              </a:rPr>
              <a:t>핵심도면</a:t>
            </a:r>
          </a:p>
        </p:txBody>
      </p:sp>
    </p:spTree>
    <p:extLst>
      <p:ext uri="{BB962C8B-B14F-4D97-AF65-F5344CB8AC3E}">
        <p14:creationId xmlns:p14="http://schemas.microsoft.com/office/powerpoint/2010/main" val="418773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5770" y="330200"/>
            <a:ext cx="11297738" cy="738208"/>
          </a:xfrm>
        </p:spPr>
        <p:txBody>
          <a:bodyPr/>
          <a:lstStyle/>
          <a:p>
            <a:r>
              <a:rPr lang="ko-KR" altLang="en-US" dirty="0"/>
              <a:t>발명의 </a:t>
            </a:r>
            <a:r>
              <a:rPr lang="ko-KR" altLang="en-US"/>
              <a:t>핵심 아이디어 </a:t>
            </a:r>
            <a:r>
              <a:rPr lang="en-US" altLang="ko-KR"/>
              <a:t>(2)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937" y="1200170"/>
            <a:ext cx="11487151" cy="5043467"/>
          </a:xfrm>
        </p:spPr>
        <p:txBody>
          <a:bodyPr/>
          <a:lstStyle/>
          <a:p>
            <a:r>
              <a:rPr lang="en-US" altLang="ko-KR"/>
              <a:t>~~~~~~~~~</a:t>
            </a:r>
            <a:r>
              <a:rPr lang="ko-KR" altLang="en-US"/>
              <a:t> 구성</a:t>
            </a:r>
            <a:endParaRPr lang="en-US" altLang="ko-KR" dirty="0"/>
          </a:p>
          <a:p>
            <a:pPr marL="411162" lvl="1" indent="0">
              <a:buNone/>
            </a:pPr>
            <a:r>
              <a:rPr lang="en-US" altLang="ko-KR" b="1"/>
              <a:t>→~~~~~~~~~~~~~~~~~</a:t>
            </a:r>
            <a:endParaRPr lang="en-US" altLang="ko-KR"/>
          </a:p>
          <a:p>
            <a:pPr lvl="1"/>
            <a:endParaRPr lang="en-US" altLang="ko-KR"/>
          </a:p>
          <a:p>
            <a:r>
              <a:rPr lang="en-US" altLang="ko-KR"/>
              <a:t>~~~~~~~~~</a:t>
            </a:r>
            <a:r>
              <a:rPr lang="ko-KR" altLang="en-US"/>
              <a:t> 동작 방법 </a:t>
            </a:r>
            <a:endParaRPr lang="en-US" altLang="ko-KR"/>
          </a:p>
          <a:p>
            <a:pPr marL="411162" lvl="1" indent="0">
              <a:buNone/>
            </a:pPr>
            <a:r>
              <a:rPr lang="en-US" altLang="ko-KR" b="1"/>
              <a:t>→~~~~~~~~~~~~~~~~~</a:t>
            </a:r>
          </a:p>
          <a:p>
            <a:pPr marL="411162" lvl="1" indent="0">
              <a:buNone/>
            </a:pPr>
            <a:endParaRPr lang="en-US" altLang="ko-KR" b="1"/>
          </a:p>
          <a:p>
            <a:r>
              <a:rPr lang="en-US" altLang="ko-KR"/>
              <a:t>~~~~~~~~~</a:t>
            </a:r>
            <a:r>
              <a:rPr lang="ko-KR" altLang="en-US"/>
              <a:t> 제공 </a:t>
            </a:r>
            <a:endParaRPr lang="en-US" altLang="ko-KR"/>
          </a:p>
          <a:p>
            <a:pPr marL="411162" lvl="1" indent="0">
              <a:buNone/>
            </a:pPr>
            <a:r>
              <a:rPr lang="en-US" altLang="ko-KR" b="1"/>
              <a:t>→~~~~~~~~~~~~~~~~~</a:t>
            </a:r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marL="703263" lvl="2" indent="0">
              <a:buNone/>
            </a:pPr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C48EE93-E588-48F2-8160-CAC7D8748C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5746FE-E09E-42A4-AC52-7D48931BF378}" type="slidenum">
              <a:rPr lang="ko-KR" altLang="en-US" smtClean="0"/>
              <a:pPr/>
              <a:t>6</a:t>
            </a:fld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6132513" y="1314471"/>
            <a:ext cx="5708968" cy="35661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solidFill>
                  <a:schemeClr val="tx1"/>
                </a:solidFill>
              </a:rPr>
              <a:t> 예</a:t>
            </a:r>
            <a:r>
              <a:rPr lang="en-US" altLang="ko-KR">
                <a:solidFill>
                  <a:schemeClr val="tx1"/>
                </a:solidFill>
              </a:rPr>
              <a:t>) </a:t>
            </a:r>
            <a:r>
              <a:rPr lang="ko-KR" altLang="en-US">
                <a:solidFill>
                  <a:schemeClr val="tx1"/>
                </a:solidFill>
              </a:rPr>
              <a:t>핵심도면</a:t>
            </a:r>
          </a:p>
        </p:txBody>
      </p:sp>
    </p:spTree>
    <p:extLst>
      <p:ext uri="{BB962C8B-B14F-4D97-AF65-F5344CB8AC3E}">
        <p14:creationId xmlns:p14="http://schemas.microsoft.com/office/powerpoint/2010/main" val="341948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5770" y="330200"/>
            <a:ext cx="11297738" cy="738208"/>
          </a:xfrm>
        </p:spPr>
        <p:txBody>
          <a:bodyPr/>
          <a:lstStyle/>
          <a:p>
            <a:r>
              <a:rPr lang="ko-KR" altLang="en-US" dirty="0"/>
              <a:t>발명의 </a:t>
            </a:r>
            <a:r>
              <a:rPr lang="ko-KR" altLang="en-US"/>
              <a:t>핵심 아이디어 </a:t>
            </a:r>
            <a:r>
              <a:rPr lang="en-US" altLang="ko-KR"/>
              <a:t>(3)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937" y="1200170"/>
            <a:ext cx="11487151" cy="5043467"/>
          </a:xfrm>
        </p:spPr>
        <p:txBody>
          <a:bodyPr/>
          <a:lstStyle/>
          <a:p>
            <a:r>
              <a:rPr lang="en-US" altLang="ko-KR"/>
              <a:t>~~~~~~~~~</a:t>
            </a:r>
            <a:r>
              <a:rPr lang="ko-KR" altLang="en-US"/>
              <a:t> 구성</a:t>
            </a:r>
            <a:endParaRPr lang="en-US" altLang="ko-KR" dirty="0"/>
          </a:p>
          <a:p>
            <a:pPr marL="411162" lvl="1" indent="0">
              <a:buNone/>
            </a:pPr>
            <a:r>
              <a:rPr lang="en-US" altLang="ko-KR" b="1"/>
              <a:t>→~~~~~~~~~~~~~~~~~</a:t>
            </a:r>
            <a:endParaRPr lang="en-US" altLang="ko-KR"/>
          </a:p>
          <a:p>
            <a:pPr lvl="1"/>
            <a:endParaRPr lang="en-US" altLang="ko-KR"/>
          </a:p>
          <a:p>
            <a:r>
              <a:rPr lang="en-US" altLang="ko-KR"/>
              <a:t>~~~~~~~~~</a:t>
            </a:r>
            <a:r>
              <a:rPr lang="ko-KR" altLang="en-US"/>
              <a:t> 동작 방법 </a:t>
            </a:r>
            <a:endParaRPr lang="en-US" altLang="ko-KR"/>
          </a:p>
          <a:p>
            <a:pPr marL="411162" lvl="1" indent="0">
              <a:buNone/>
            </a:pPr>
            <a:r>
              <a:rPr lang="en-US" altLang="ko-KR" b="1"/>
              <a:t>→~~~~~~~~~~~~~~~~~</a:t>
            </a:r>
          </a:p>
          <a:p>
            <a:pPr marL="411162" lvl="1" indent="0">
              <a:buNone/>
            </a:pPr>
            <a:endParaRPr lang="en-US" altLang="ko-KR" b="1"/>
          </a:p>
          <a:p>
            <a:r>
              <a:rPr lang="en-US" altLang="ko-KR"/>
              <a:t>~~~~~~~~~</a:t>
            </a:r>
            <a:r>
              <a:rPr lang="ko-KR" altLang="en-US"/>
              <a:t> 제공 </a:t>
            </a:r>
            <a:endParaRPr lang="en-US" altLang="ko-KR"/>
          </a:p>
          <a:p>
            <a:pPr marL="411162" lvl="1" indent="0">
              <a:buNone/>
            </a:pPr>
            <a:r>
              <a:rPr lang="en-US" altLang="ko-KR" b="1"/>
              <a:t>→~~~~~~~~~~~~~~~~~</a:t>
            </a:r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marL="703263" lvl="2" indent="0">
              <a:buNone/>
            </a:pPr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C48EE93-E588-48F2-8160-CAC7D8748C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5746FE-E09E-42A4-AC52-7D48931BF378}" type="slidenum">
              <a:rPr lang="ko-KR" altLang="en-US" smtClean="0"/>
              <a:pPr/>
              <a:t>7</a:t>
            </a:fld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6132513" y="1314471"/>
            <a:ext cx="5708968" cy="35661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solidFill>
                  <a:schemeClr val="tx1"/>
                </a:solidFill>
              </a:rPr>
              <a:t> 예</a:t>
            </a:r>
            <a:r>
              <a:rPr lang="en-US" altLang="ko-KR">
                <a:solidFill>
                  <a:schemeClr val="tx1"/>
                </a:solidFill>
              </a:rPr>
              <a:t>) </a:t>
            </a:r>
            <a:r>
              <a:rPr lang="ko-KR" altLang="en-US">
                <a:solidFill>
                  <a:schemeClr val="tx1"/>
                </a:solidFill>
              </a:rPr>
              <a:t>핵심도면</a:t>
            </a:r>
          </a:p>
        </p:txBody>
      </p:sp>
    </p:spTree>
    <p:extLst>
      <p:ext uri="{BB962C8B-B14F-4D97-AF65-F5344CB8AC3E}">
        <p14:creationId xmlns:p14="http://schemas.microsoft.com/office/powerpoint/2010/main" val="4238609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C77A7F0-D85F-48C4-BC3A-3C5E58BAA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0200"/>
            <a:ext cx="11201400" cy="738208"/>
          </a:xfrm>
        </p:spPr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</a:rPr>
              <a:t>특허 출원 명세서 구성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CBA533-6373-4DA5-B8C6-FDD23445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1210489"/>
            <a:ext cx="11544300" cy="5251430"/>
          </a:xfrm>
        </p:spPr>
        <p:txBody>
          <a:bodyPr/>
          <a:lstStyle/>
          <a:p>
            <a:r>
              <a:rPr lang="ko-KR" altLang="en-US" sz="2400" dirty="0" err="1"/>
              <a:t>청구항</a:t>
            </a:r>
            <a:r>
              <a:rPr lang="ko-KR" altLang="en-US" sz="2400" dirty="0"/>
              <a:t> 구성 </a:t>
            </a:r>
            <a:endParaRPr lang="en-US" altLang="ko-KR" sz="2400" dirty="0"/>
          </a:p>
          <a:p>
            <a:r>
              <a:rPr lang="ko-KR" altLang="en-US" sz="2000" dirty="0" err="1"/>
              <a:t>독립항</a:t>
            </a:r>
            <a:r>
              <a:rPr lang="ko-KR" altLang="en-US" sz="2000" dirty="0"/>
              <a:t> </a:t>
            </a:r>
            <a:r>
              <a:rPr lang="en-US" altLang="ko-KR" sz="2000" dirty="0"/>
              <a:t>(</a:t>
            </a:r>
            <a:r>
              <a:rPr lang="ko-KR" altLang="en-US" sz="2000" dirty="0"/>
              <a:t>청구항 </a:t>
            </a:r>
            <a:r>
              <a:rPr lang="en-US" altLang="ko-KR" sz="2000" dirty="0"/>
              <a:t>1</a:t>
            </a:r>
            <a:r>
              <a:rPr lang="ko-KR" altLang="en-US" sz="2000" dirty="0"/>
              <a:t>항 </a:t>
            </a:r>
            <a:r>
              <a:rPr lang="en-US" altLang="ko-KR" sz="2000" dirty="0"/>
              <a:t>)</a:t>
            </a:r>
          </a:p>
          <a:p>
            <a:pPr lvl="1"/>
            <a:r>
              <a:rPr lang="en-US" altLang="ko-KR" sz="2000" dirty="0"/>
              <a:t>~~~~</a:t>
            </a:r>
            <a:endParaRPr lang="en-US" altLang="ko-KR" sz="2000" b="1" dirty="0"/>
          </a:p>
          <a:p>
            <a:pPr lvl="1"/>
            <a:endParaRPr lang="en-US" altLang="ko-KR" sz="2000" b="1" dirty="0"/>
          </a:p>
          <a:p>
            <a:pPr lvl="1"/>
            <a:r>
              <a:rPr lang="en-US" altLang="ko-KR" sz="2000" dirty="0"/>
              <a:t>~~~~</a:t>
            </a:r>
            <a:endParaRPr lang="en-US" altLang="ko-KR" sz="2000" b="1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5FFE878-24E9-4E85-B021-27088E60DB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5746FE-E09E-42A4-AC52-7D48931BF378}" type="slidenum">
              <a:rPr lang="ko-KR" altLang="en-US" smtClean="0"/>
              <a:pPr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1099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30200"/>
            <a:ext cx="11286308" cy="738208"/>
          </a:xfrm>
        </p:spPr>
        <p:txBody>
          <a:bodyPr/>
          <a:lstStyle/>
          <a:p>
            <a:r>
              <a:rPr lang="ko-KR" altLang="en-US"/>
              <a:t>발명의 효과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66077" y="1209378"/>
            <a:ext cx="11532870" cy="5251430"/>
          </a:xfrm>
        </p:spPr>
        <p:txBody>
          <a:bodyPr/>
          <a:lstStyle/>
          <a:p>
            <a:r>
              <a:rPr lang="en-US" altLang="ko-KR"/>
              <a:t>~~~~~~~~~</a:t>
            </a:r>
            <a:r>
              <a:rPr lang="ko-KR" altLang="en-US"/>
              <a:t> 수율 상승 </a:t>
            </a:r>
            <a:endParaRPr lang="en-US" altLang="ko-KR" dirty="0"/>
          </a:p>
          <a:p>
            <a:pPr marL="411162" lvl="1" indent="0">
              <a:buNone/>
            </a:pPr>
            <a:r>
              <a:rPr lang="en-US" altLang="ko-KR" b="1"/>
              <a:t>→~~~~~~~~~~~~~~~~~</a:t>
            </a:r>
            <a:endParaRPr lang="en-US" altLang="ko-KR"/>
          </a:p>
          <a:p>
            <a:pPr lvl="1"/>
            <a:endParaRPr lang="en-US" altLang="ko-KR"/>
          </a:p>
          <a:p>
            <a:r>
              <a:rPr lang="en-US" altLang="ko-KR"/>
              <a:t>~~~~~~~~~</a:t>
            </a:r>
            <a:r>
              <a:rPr lang="ko-KR" altLang="en-US"/>
              <a:t> 향상 </a:t>
            </a:r>
            <a:endParaRPr lang="en-US" altLang="ko-KR"/>
          </a:p>
          <a:p>
            <a:pPr marL="411162" lvl="1" indent="0">
              <a:buNone/>
            </a:pPr>
            <a:r>
              <a:rPr lang="en-US" altLang="ko-KR" b="1"/>
              <a:t>→~~~~~~~~~~~~~~~~~</a:t>
            </a:r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marL="703263" lvl="2" indent="0">
              <a:buNone/>
            </a:pPr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C48EE93-E588-48F2-8160-CAC7D8748C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5746FE-E09E-42A4-AC52-7D48931BF378}" type="slidenum">
              <a:rPr lang="ko-KR" altLang="en-US" smtClean="0"/>
              <a:pPr/>
              <a:t>9</a:t>
            </a:fld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6132512" y="1321682"/>
            <a:ext cx="5720398" cy="35360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solidFill>
                  <a:schemeClr val="tx1"/>
                </a:solidFill>
              </a:rPr>
              <a:t> 예</a:t>
            </a:r>
            <a:r>
              <a:rPr lang="en-US" altLang="ko-KR">
                <a:solidFill>
                  <a:schemeClr val="tx1"/>
                </a:solidFill>
              </a:rPr>
              <a:t>) </a:t>
            </a:r>
            <a:r>
              <a:rPr lang="ko-KR" altLang="en-US">
                <a:solidFill>
                  <a:schemeClr val="tx1"/>
                </a:solidFill>
              </a:rPr>
              <a:t>수율 상승 등의 데이터</a:t>
            </a:r>
          </a:p>
        </p:txBody>
      </p:sp>
    </p:spTree>
    <p:extLst>
      <p:ext uri="{BB962C8B-B14F-4D97-AF65-F5344CB8AC3E}">
        <p14:creationId xmlns:p14="http://schemas.microsoft.com/office/powerpoint/2010/main" val="9459720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njung">
  <a:themeElements>
    <a:clrScheme name="도시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alibri Light - Calibri">
      <a:majorFont>
        <a:latin typeface="Calibri Light"/>
        <a:ea typeface="맑은 고딕"/>
        <a:cs typeface=""/>
      </a:majorFont>
      <a:minorFont>
        <a:latin typeface="Calibri"/>
        <a:ea typeface="맑은 고딕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njung" id="{A1F0128A-2A26-473F-94EC-841525D73DBC}" vid="{EB26E65F-60EB-4661-BAA1-E9F4CEF7818F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줄기</Template>
  <TotalTime>79605</TotalTime>
  <Words>515</Words>
  <Application>Microsoft Office PowerPoint</Application>
  <PresentationFormat>와이드스크린</PresentationFormat>
  <Paragraphs>204</Paragraphs>
  <Slides>12</Slides>
  <Notes>11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8" baseType="lpstr">
      <vt:lpstr>맑은 고딕</vt:lpstr>
      <vt:lpstr>Calibri</vt:lpstr>
      <vt:lpstr>Georgia</vt:lpstr>
      <vt:lpstr>Wingdings</vt:lpstr>
      <vt:lpstr>Wingdings 2</vt:lpstr>
      <vt:lpstr>Minjung</vt:lpstr>
      <vt:lpstr>발명 정보</vt:lpstr>
      <vt:lpstr>발명 개요</vt:lpstr>
      <vt:lpstr>관련 특허 리스트</vt:lpstr>
      <vt:lpstr>기존 방법의 문제점</vt:lpstr>
      <vt:lpstr>발명의 핵심 아이디어 (1)</vt:lpstr>
      <vt:lpstr>발명의 핵심 아이디어 (2)</vt:lpstr>
      <vt:lpstr>발명의 핵심 아이디어 (3)</vt:lpstr>
      <vt:lpstr>특허 출원 명세서 구성</vt:lpstr>
      <vt:lpstr>발명의 효과</vt:lpstr>
      <vt:lpstr>기존 기술과의 차별성 또는 기존 문제 해결 방식</vt:lpstr>
      <vt:lpstr>해외출원 필요성 (시장성 포함)</vt:lpstr>
      <vt:lpstr>기술성숙도(TRL, Technology Readiness Level)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Junho Jeon</dc:creator>
  <cp:lastModifiedBy>김현주(기술사업화팀)</cp:lastModifiedBy>
  <cp:revision>2208</cp:revision>
  <cp:lastPrinted>2019-01-15T06:42:19Z</cp:lastPrinted>
  <dcterms:created xsi:type="dcterms:W3CDTF">2016-06-07T12:43:04Z</dcterms:created>
  <dcterms:modified xsi:type="dcterms:W3CDTF">2026-09-10T02:35:02Z</dcterms:modified>
</cp:coreProperties>
</file>